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sldIdLst>
    <p:sldId id="697" r:id="rId2"/>
    <p:sldId id="719" r:id="rId3"/>
    <p:sldId id="700" r:id="rId4"/>
    <p:sldId id="699" r:id="rId5"/>
    <p:sldId id="354" r:id="rId6"/>
    <p:sldId id="355" r:id="rId7"/>
    <p:sldId id="356" r:id="rId8"/>
    <p:sldId id="471" r:id="rId9"/>
    <p:sldId id="690" r:id="rId10"/>
    <p:sldId id="720" r:id="rId11"/>
    <p:sldId id="721" r:id="rId12"/>
    <p:sldId id="258" r:id="rId13"/>
    <p:sldId id="752" r:id="rId14"/>
    <p:sldId id="573" r:id="rId15"/>
    <p:sldId id="751" r:id="rId16"/>
    <p:sldId id="750" r:id="rId17"/>
    <p:sldId id="723" r:id="rId18"/>
    <p:sldId id="722" r:id="rId19"/>
    <p:sldId id="725" r:id="rId20"/>
    <p:sldId id="724" r:id="rId21"/>
    <p:sldId id="575" r:id="rId22"/>
    <p:sldId id="576" r:id="rId23"/>
    <p:sldId id="737" r:id="rId24"/>
    <p:sldId id="738" r:id="rId25"/>
    <p:sldId id="739" r:id="rId26"/>
    <p:sldId id="579" r:id="rId27"/>
    <p:sldId id="580" r:id="rId28"/>
    <p:sldId id="581" r:id="rId29"/>
    <p:sldId id="582" r:id="rId30"/>
    <p:sldId id="601" r:id="rId31"/>
    <p:sldId id="602" r:id="rId32"/>
    <p:sldId id="585" r:id="rId33"/>
    <p:sldId id="603" r:id="rId34"/>
    <p:sldId id="604" r:id="rId35"/>
    <p:sldId id="607" r:id="rId36"/>
    <p:sldId id="608" r:id="rId37"/>
    <p:sldId id="650" r:id="rId38"/>
    <p:sldId id="754" r:id="rId39"/>
    <p:sldId id="609" r:id="rId40"/>
    <p:sldId id="610" r:id="rId41"/>
    <p:sldId id="611" r:id="rId42"/>
    <p:sldId id="612" r:id="rId43"/>
    <p:sldId id="649" r:id="rId44"/>
    <p:sldId id="613" r:id="rId45"/>
    <p:sldId id="616" r:id="rId46"/>
    <p:sldId id="651" r:id="rId47"/>
    <p:sldId id="652" r:id="rId48"/>
    <p:sldId id="618" r:id="rId49"/>
    <p:sldId id="620" r:id="rId50"/>
    <p:sldId id="614" r:id="rId51"/>
    <p:sldId id="617" r:id="rId52"/>
    <p:sldId id="746" r:id="rId53"/>
    <p:sldId id="753" r:id="rId54"/>
    <p:sldId id="741" r:id="rId55"/>
    <p:sldId id="743" r:id="rId56"/>
    <p:sldId id="744" r:id="rId57"/>
    <p:sldId id="747" r:id="rId58"/>
    <p:sldId id="622" r:id="rId59"/>
    <p:sldId id="625" r:id="rId60"/>
    <p:sldId id="728" r:id="rId61"/>
    <p:sldId id="730" r:id="rId62"/>
    <p:sldId id="731" r:id="rId63"/>
    <p:sldId id="701" r:id="rId64"/>
    <p:sldId id="733" r:id="rId65"/>
    <p:sldId id="734" r:id="rId66"/>
    <p:sldId id="520" r:id="rId67"/>
    <p:sldId id="485" r:id="rId68"/>
    <p:sldId id="489" r:id="rId69"/>
    <p:sldId id="532" r:id="rId70"/>
    <p:sldId id="674" r:id="rId71"/>
    <p:sldId id="688" r:id="rId72"/>
    <p:sldId id="689" r:id="rId73"/>
    <p:sldId id="487" r:id="rId74"/>
    <p:sldId id="705" r:id="rId75"/>
    <p:sldId id="698" r:id="rId76"/>
    <p:sldId id="523" r:id="rId77"/>
    <p:sldId id="661" r:id="rId78"/>
    <p:sldId id="702" r:id="rId79"/>
    <p:sldId id="703" r:id="rId80"/>
    <p:sldId id="677" r:id="rId81"/>
    <p:sldId id="678" r:id="rId82"/>
    <p:sldId id="496" r:id="rId83"/>
    <p:sldId id="530" r:id="rId84"/>
    <p:sldId id="504" r:id="rId85"/>
    <p:sldId id="508" r:id="rId86"/>
    <p:sldId id="429" r:id="rId87"/>
    <p:sldId id="510" r:id="rId88"/>
    <p:sldId id="506" r:id="rId89"/>
    <p:sldId id="509" r:id="rId90"/>
    <p:sldId id="529" r:id="rId91"/>
    <p:sldId id="511" r:id="rId92"/>
    <p:sldId id="512" r:id="rId93"/>
    <p:sldId id="513" r:id="rId94"/>
    <p:sldId id="514" r:id="rId95"/>
    <p:sldId id="507" r:id="rId96"/>
    <p:sldId id="524" r:id="rId97"/>
    <p:sldId id="655" r:id="rId98"/>
    <p:sldId id="660" r:id="rId99"/>
    <p:sldId id="684" r:id="rId100"/>
    <p:sldId id="537" r:id="rId101"/>
    <p:sldId id="540" r:id="rId102"/>
    <p:sldId id="629" r:id="rId103"/>
    <p:sldId id="708" r:id="rId104"/>
    <p:sldId id="715" r:id="rId105"/>
    <p:sldId id="707" r:id="rId106"/>
    <p:sldId id="710" r:id="rId107"/>
    <p:sldId id="711" r:id="rId108"/>
    <p:sldId id="712" r:id="rId109"/>
    <p:sldId id="713" r:id="rId110"/>
    <p:sldId id="714" r:id="rId111"/>
    <p:sldId id="709" r:id="rId1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bXDFy33G1dAIEU6YOOyriw" hashData="xk1FkbW4NE3YYaHyHiyzLHWE3R8" cryptProvider="" algIdExt="0" algIdExtSource="" cryptProviderTypeExt="0" cryptProviderTypeExtSource="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3203" autoAdjust="0"/>
  </p:normalViewPr>
  <p:slideViewPr>
    <p:cSldViewPr snapToGrid="0">
      <p:cViewPr varScale="1">
        <p:scale>
          <a:sx n="80" d="100"/>
          <a:sy n="80" d="100"/>
        </p:scale>
        <p:origin x="-96" y="-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4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C372-5F26-4A5F-BC20-F650A70EBBFC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17AE8-009B-46A7-A681-04DAAEBDA4B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17AE8-009B-46A7-A681-04DAAEBDA4B9}" type="slidenum">
              <a:rPr lang="it-IT" smtClean="0"/>
              <a:pPr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614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573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333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3260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420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90220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6241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8207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5238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55398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1920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554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98082-E46E-4A74-8431-7C5F865AFAC7}" type="datetimeFigureOut">
              <a:rPr lang="it-IT" smtClean="0"/>
              <a:pPr/>
              <a:t>20/05/2019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37293-A9E4-4F7A-A18F-81F4EAF8D24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968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12192000" cy="6629400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4000" b="1" dirty="0" smtClean="0">
                <a:solidFill>
                  <a:schemeClr val="bg1"/>
                </a:solidFill>
              </a:rPr>
              <a:t>         </a:t>
            </a:r>
          </a:p>
          <a:p>
            <a:pPr algn="ctr">
              <a:buNone/>
            </a:pPr>
            <a:r>
              <a:rPr lang="it-IT" sz="4000" b="1" dirty="0" smtClean="0">
                <a:solidFill>
                  <a:schemeClr val="bg1"/>
                </a:solidFill>
              </a:rPr>
              <a:t>  </a:t>
            </a:r>
          </a:p>
          <a:p>
            <a:pPr algn="ctr">
              <a:buNone/>
            </a:pPr>
            <a:endParaRPr lang="it-IT" sz="4000" b="1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sz="4000" b="1" dirty="0" smtClean="0">
                <a:solidFill>
                  <a:schemeClr val="bg1"/>
                </a:solidFill>
              </a:rPr>
              <a:t>SVILUPPO DELLE VERTEBRE  E  ANOMALIE</a:t>
            </a:r>
            <a:endParaRPr lang="it-IT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81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04800"/>
            <a:ext cx="10515600" cy="58721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Il 95% degli individui: 7 cervicali, 12 toraciche ,5 lombari, 5 sacrali-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3%: 1  o 2 vertebre addizionali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2% :1 in meno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Una vertebra soprannumeraria può essere compensata da una assente in altro segmento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Anomalia </a:t>
            </a:r>
            <a:r>
              <a:rPr lang="it-IT" dirty="0" smtClean="0">
                <a:solidFill>
                  <a:srgbClr val="FFC000"/>
                </a:solidFill>
              </a:rPr>
              <a:t>congenita:Sindrome di </a:t>
            </a:r>
            <a:r>
              <a:rPr lang="it-IT" dirty="0" err="1" smtClean="0">
                <a:solidFill>
                  <a:srgbClr val="FFC000"/>
                </a:solidFill>
              </a:rPr>
              <a:t>Klippel</a:t>
            </a:r>
            <a:r>
              <a:rPr lang="it-IT" dirty="0" smtClean="0">
                <a:solidFill>
                  <a:srgbClr val="FFC000"/>
                </a:solidFill>
              </a:rPr>
              <a:t>–</a:t>
            </a:r>
            <a:r>
              <a:rPr lang="it-IT" dirty="0" err="1" smtClean="0">
                <a:solidFill>
                  <a:srgbClr val="FFC000"/>
                </a:solidFill>
              </a:rPr>
              <a:t>Feil</a:t>
            </a:r>
            <a:r>
              <a:rPr lang="it-IT" dirty="0" smtClean="0">
                <a:solidFill>
                  <a:srgbClr val="FFC000"/>
                </a:solidFill>
              </a:rPr>
              <a:t> (</a:t>
            </a:r>
            <a:r>
              <a:rPr lang="it-IT" dirty="0" err="1" smtClean="0">
                <a:solidFill>
                  <a:srgbClr val="FFC000"/>
                </a:solidFill>
              </a:rPr>
              <a:t>Brevicollis</a:t>
            </a:r>
            <a:r>
              <a:rPr lang="it-IT" dirty="0" smtClean="0">
                <a:solidFill>
                  <a:schemeClr val="bg1"/>
                </a:solidFill>
              </a:rPr>
              <a:t>): collo corto,attaccatura bassa dei capelli e movimenti limitati del collo (</a:t>
            </a:r>
            <a:r>
              <a:rPr lang="it-IT" b="1" dirty="0" smtClean="0">
                <a:solidFill>
                  <a:srgbClr val="FFC000"/>
                </a:solidFill>
              </a:rPr>
              <a:t>numero corpi vertebre cervicali inferiori al normale</a:t>
            </a:r>
            <a:r>
              <a:rPr lang="it-IT" dirty="0" smtClean="0">
                <a:solidFill>
                  <a:schemeClr val="bg1"/>
                </a:solidFill>
              </a:rPr>
              <a:t>. In alcuni casi </a:t>
            </a:r>
            <a:r>
              <a:rPr lang="it-IT" b="1" dirty="0" smtClean="0">
                <a:solidFill>
                  <a:srgbClr val="FFC000"/>
                </a:solidFill>
              </a:rPr>
              <a:t>mancata segmentazione mesoderma parassiale della regione cervicale. </a:t>
            </a:r>
            <a:r>
              <a:rPr lang="it-IT" dirty="0" smtClean="0">
                <a:solidFill>
                  <a:schemeClr val="bg1"/>
                </a:solidFill>
              </a:rPr>
              <a:t>Piccoli forami intervertebrali con numero normale di radici di nervi cervicali)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0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28600"/>
            <a:ext cx="11988800" cy="66294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ANOMALIE DEI MUSCOLI</a:t>
            </a: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chemeClr val="bg1"/>
                </a:solidFill>
              </a:rPr>
              <a:t>Può essere assente solo un singolo muscolo su un lato del corpo ,oppure bilateralmente </a:t>
            </a:r>
          </a:p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Anomalie più frequenti: mancanza del capo </a:t>
            </a:r>
            <a:r>
              <a:rPr lang="it-IT" sz="2800" dirty="0" err="1" smtClean="0">
                <a:solidFill>
                  <a:schemeClr val="bg1"/>
                </a:solidFill>
              </a:rPr>
              <a:t>sternocostale</a:t>
            </a:r>
            <a:r>
              <a:rPr lang="it-IT" sz="2800" dirty="0" smtClean="0">
                <a:solidFill>
                  <a:schemeClr val="bg1"/>
                </a:solidFill>
              </a:rPr>
              <a:t> del grande pettorale ,palmare lungo, trapezio,dentato anteriore  e quadrato del femore (Sindrome di Poland) </a:t>
            </a:r>
          </a:p>
          <a:p>
            <a:pPr>
              <a:lnSpc>
                <a:spcPct val="90000"/>
              </a:lnSpc>
            </a:pPr>
            <a:endParaRPr lang="it-IT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chemeClr val="bg1"/>
                </a:solidFill>
              </a:rPr>
              <a:t>Difetto diffuso di sviluppo muscolare  con immobilità di una o più articolazioni :</a:t>
            </a:r>
            <a:r>
              <a:rPr lang="it-IT" dirty="0" err="1" smtClean="0">
                <a:solidFill>
                  <a:schemeClr val="bg1"/>
                </a:solidFill>
              </a:rPr>
              <a:t>artrogriposi</a:t>
            </a:r>
            <a:r>
              <a:rPr lang="it-IT" dirty="0" smtClean="0">
                <a:solidFill>
                  <a:schemeClr val="bg1"/>
                </a:solidFill>
              </a:rPr>
              <a:t> multipla congenita (rigidità congenita di una o più articolazioni associata con ipoplasia dei muscoli connessi che sono sostituiti da tessuto adiposo o fibroso )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59"/>
          <a:stretch/>
        </p:blipFill>
        <p:spPr>
          <a:xfrm>
            <a:off x="6234016" y="321952"/>
            <a:ext cx="4187769" cy="65360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129" y="1"/>
            <a:ext cx="604343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Torcicollo congenito</a:t>
            </a:r>
          </a:p>
          <a:p>
            <a:r>
              <a:rPr lang="it-IT" sz="4400" b="1" dirty="0" smtClean="0"/>
              <a:t> L’accorciamento  o contrattura del muscolo sternocleidomastoideo destro ha causato la rotazione laterale della testa, sviluppo asimmetrico faccia e cranio e rotazione mento a </a:t>
            </a:r>
            <a:r>
              <a:rPr lang="it-IT" sz="4400" b="1" dirty="0" err="1" smtClean="0"/>
              <a:t>sn</a:t>
            </a:r>
            <a:r>
              <a:rPr lang="it-IT" sz="4400" b="1" dirty="0" smtClean="0"/>
              <a:t>   </a:t>
            </a:r>
            <a:endParaRPr lang="it-IT" sz="4400" b="1" dirty="0"/>
          </a:p>
        </p:txBody>
      </p:sp>
    </p:spTree>
    <p:extLst>
      <p:ext uri="{BB962C8B-B14F-4D97-AF65-F5344CB8AC3E}">
        <p14:creationId xmlns:p14="http://schemas.microsoft.com/office/powerpoint/2010/main" xmlns="" val="11207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28600"/>
            <a:ext cx="11988800" cy="6629400"/>
          </a:xfrm>
          <a:solidFill>
            <a:srgbClr val="FFC000"/>
          </a:solidFill>
        </p:spPr>
        <p:txBody>
          <a:bodyPr/>
          <a:lstStyle/>
          <a:p>
            <a:pPr>
              <a:lnSpc>
                <a:spcPct val="90000"/>
              </a:lnSpc>
              <a:buNone/>
            </a:pPr>
            <a:endParaRPr lang="it-IT" sz="2800" dirty="0" smtClean="0"/>
          </a:p>
          <a:p>
            <a:pPr>
              <a:lnSpc>
                <a:spcPct val="90000"/>
              </a:lnSpc>
              <a:buNone/>
            </a:pPr>
            <a:endParaRPr lang="it-IT" dirty="0" smtClean="0"/>
          </a:p>
          <a:p>
            <a:pPr>
              <a:lnSpc>
                <a:spcPct val="90000"/>
              </a:lnSpc>
              <a:buNone/>
            </a:pPr>
            <a:r>
              <a:rPr lang="it-IT" sz="2800" dirty="0" smtClean="0"/>
              <a:t>    </a:t>
            </a:r>
            <a:r>
              <a:rPr lang="it-IT" sz="2800" b="1" dirty="0" smtClean="0"/>
              <a:t>POSSIBILI CAUSE </a:t>
            </a:r>
          </a:p>
          <a:p>
            <a:pPr>
              <a:lnSpc>
                <a:spcPct val="90000"/>
              </a:lnSpc>
              <a:buNone/>
            </a:pPr>
            <a:r>
              <a:rPr lang="it-IT" b="1" dirty="0"/>
              <a:t> </a:t>
            </a:r>
            <a:r>
              <a:rPr lang="it-IT" b="1" dirty="0" smtClean="0"/>
              <a:t>  </a:t>
            </a:r>
            <a:r>
              <a:rPr lang="it-IT" sz="2800" b="1" dirty="0" smtClean="0"/>
              <a:t>Lesione alla nascita dello sternocleidomastoideo, per stiramento fibre durante il parto (ematoma seguito da necrosi delle fibre muscolari e fibrosi)</a:t>
            </a:r>
          </a:p>
          <a:p>
            <a:pPr>
              <a:lnSpc>
                <a:spcPct val="90000"/>
              </a:lnSpc>
            </a:pPr>
            <a:endParaRPr lang="it-IT" b="1" dirty="0" smtClean="0"/>
          </a:p>
          <a:p>
            <a:pPr>
              <a:lnSpc>
                <a:spcPct val="90000"/>
              </a:lnSpc>
            </a:pPr>
            <a:endParaRPr lang="it-IT" b="1" dirty="0" smtClean="0"/>
          </a:p>
          <a:p>
            <a:pPr>
              <a:lnSpc>
                <a:spcPct val="90000"/>
              </a:lnSpc>
              <a:buNone/>
            </a:pPr>
            <a:r>
              <a:rPr lang="it-IT" sz="2800" b="1" dirty="0" smtClean="0"/>
              <a:t> ma presente anche in neonati nati con parto cesareo,quindi non necessariamente da trauma </a:t>
            </a:r>
          </a:p>
          <a:p>
            <a:pPr>
              <a:lnSpc>
                <a:spcPct val="90000"/>
              </a:lnSpc>
              <a:buNone/>
            </a:pPr>
            <a:endParaRPr lang="it-IT" b="1" dirty="0" smtClean="0"/>
          </a:p>
          <a:p>
            <a:pPr>
              <a:lnSpc>
                <a:spcPct val="90000"/>
              </a:lnSpc>
              <a:buNone/>
            </a:pPr>
            <a:r>
              <a:rPr lang="it-IT" sz="2800" b="1" dirty="0" smtClean="0"/>
              <a:t>Può essere anche causato da parziale disarticolazione /sublussazione dell’atlante e  dell’epistrofeo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o201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</a:blip>
          <a:srcRect/>
          <a:stretch>
            <a:fillRect/>
          </a:stretch>
        </p:blipFill>
        <p:spPr bwMode="auto">
          <a:xfrm>
            <a:off x="589280" y="1514475"/>
            <a:ext cx="111760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589280" y="467360"/>
            <a:ext cx="11974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smtClean="0"/>
              <a:t>        OSTEONI </a:t>
            </a:r>
            <a:r>
              <a:rPr lang="it-IT" sz="4400" dirty="0" smtClean="0"/>
              <a:t>E RIMODELLAMENTO OSSEO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xmlns="" val="2488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1410375"/>
              </p:ext>
            </p:extLst>
          </p:nvPr>
        </p:nvGraphicFramePr>
        <p:xfrm>
          <a:off x="1016000" y="284480"/>
          <a:ext cx="11176000" cy="6380480"/>
        </p:xfrm>
        <a:graphic>
          <a:graphicData uri="http://schemas.openxmlformats.org/presentationml/2006/ole">
            <p:oleObj spid="_x0000_s2128" name="Diapositiva" r:id="rId3" imgW="2007176" imgH="1505720" progId="PowerPoint.Slide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1402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60350"/>
            <a:ext cx="10363200" cy="659765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it-IT" sz="3600" dirty="0" smtClean="0">
                <a:solidFill>
                  <a:srgbClr val="FFCC00"/>
                </a:solidFill>
              </a:rPr>
              <a:t>Marcatori clinici del rimodellamento osseo</a:t>
            </a:r>
          </a:p>
          <a:p>
            <a:pPr eaLnBrk="1" hangingPunct="1">
              <a:buFontTx/>
              <a:buNone/>
            </a:pPr>
            <a:endParaRPr lang="it-IT" sz="3200" dirty="0" smtClean="0">
              <a:solidFill>
                <a:srgbClr val="FFCC00"/>
              </a:solidFill>
            </a:endParaRP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Indicatori di funzione </a:t>
            </a:r>
            <a:r>
              <a:rPr lang="it-IT" dirty="0" err="1" smtClean="0">
                <a:solidFill>
                  <a:srgbClr val="FFFF00"/>
                </a:solidFill>
              </a:rPr>
              <a:t>osteoblastica</a:t>
            </a:r>
            <a:r>
              <a:rPr lang="it-IT" dirty="0" smtClean="0">
                <a:solidFill>
                  <a:schemeClr val="bg1"/>
                </a:solidFill>
              </a:rPr>
              <a:t> (indice di neo deposizione) :valutazione nel siero e nelle urine della </a:t>
            </a:r>
            <a:r>
              <a:rPr lang="it-IT" dirty="0" smtClean="0">
                <a:solidFill>
                  <a:srgbClr val="FFFF00"/>
                </a:solidFill>
              </a:rPr>
              <a:t>fosfatasi alcalina, </a:t>
            </a:r>
            <a:r>
              <a:rPr lang="it-IT" dirty="0" err="1" smtClean="0">
                <a:solidFill>
                  <a:srgbClr val="FFFF00"/>
                </a:solidFill>
              </a:rPr>
              <a:t>ostocalcina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(proteina prodotta solo dagli osteoblasti)</a:t>
            </a:r>
          </a:p>
          <a:p>
            <a:pPr eaLnBrk="1" hangingPunct="1"/>
            <a:endParaRPr lang="it-IT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</a:rPr>
              <a:t>Indicatori di funzione </a:t>
            </a:r>
            <a:r>
              <a:rPr lang="it-IT" dirty="0" err="1" smtClean="0">
                <a:solidFill>
                  <a:srgbClr val="FFFF00"/>
                </a:solidFill>
              </a:rPr>
              <a:t>osteoclastica</a:t>
            </a:r>
            <a:r>
              <a:rPr lang="it-IT" dirty="0" smtClean="0">
                <a:solidFill>
                  <a:schemeClr val="bg1"/>
                </a:solidFill>
              </a:rPr>
              <a:t> (indice di riassorbimento) dosaggio  </a:t>
            </a:r>
            <a:r>
              <a:rPr lang="it-IT" dirty="0" smtClean="0">
                <a:solidFill>
                  <a:srgbClr val="FFFF00"/>
                </a:solidFill>
              </a:rPr>
              <a:t>fosfatasi acida,   </a:t>
            </a:r>
            <a:r>
              <a:rPr lang="it-IT" dirty="0" err="1" smtClean="0">
                <a:solidFill>
                  <a:srgbClr val="FFFF00"/>
                </a:solidFill>
              </a:rPr>
              <a:t>idrossiprolina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(ottenuta dalla degradazione del collagene), </a:t>
            </a:r>
            <a:r>
              <a:rPr lang="it-IT" dirty="0" err="1" smtClean="0">
                <a:solidFill>
                  <a:srgbClr val="FFFF00"/>
                </a:solidFill>
              </a:rPr>
              <a:t>calciuria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063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sso lamellare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168" y="1"/>
            <a:ext cx="9122833" cy="55165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589588"/>
            <a:ext cx="12192000" cy="1268412"/>
          </a:xfrm>
          <a:solidFill>
            <a:schemeClr val="tx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come </a:t>
            </a:r>
            <a:r>
              <a:rPr lang="en-US" dirty="0" err="1" smtClean="0">
                <a:solidFill>
                  <a:schemeClr val="bg1"/>
                </a:solidFill>
              </a:rPr>
              <a:t>si</a:t>
            </a:r>
            <a:r>
              <a:rPr lang="en-US" dirty="0" smtClean="0">
                <a:solidFill>
                  <a:schemeClr val="bg1"/>
                </a:solidFill>
              </a:rPr>
              <a:t> forma la </a:t>
            </a:r>
            <a:r>
              <a:rPr lang="en-US" dirty="0" err="1" smtClean="0">
                <a:solidFill>
                  <a:schemeClr val="bg1"/>
                </a:solidFill>
              </a:rPr>
              <a:t>tipica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struttura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lamelle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concentriche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dell’osteone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13327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2455333" y="2654300"/>
            <a:ext cx="6629400" cy="16256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OSTEONE e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lamelle interstiziali</a:t>
            </a:r>
          </a:p>
        </p:txBody>
      </p:sp>
      <p:pic>
        <p:nvPicPr>
          <p:cNvPr id="65539" name="Picture 3" descr="osso lamellare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9168" y="0"/>
            <a:ext cx="9122833" cy="68580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91492" name="AutoShape 4"/>
          <p:cNvSpPr>
            <a:spLocks noChangeArrowheads="1"/>
          </p:cNvSpPr>
          <p:nvPr/>
        </p:nvSpPr>
        <p:spPr bwMode="auto">
          <a:xfrm>
            <a:off x="3983567" y="5445125"/>
            <a:ext cx="2400300" cy="863600"/>
          </a:xfrm>
          <a:prstGeom prst="wedgeRectCallout">
            <a:avLst>
              <a:gd name="adj1" fmla="val 50176"/>
              <a:gd name="adj2" fmla="val -228125"/>
            </a:avLst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it-IT" b="1" dirty="0">
                <a:solidFill>
                  <a:schemeClr val="bg2"/>
                </a:solidFill>
              </a:rPr>
              <a:t>lamelle interstiziali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1493" name="AutoShape 5"/>
          <p:cNvSpPr>
            <a:spLocks noChangeArrowheads="1"/>
          </p:cNvSpPr>
          <p:nvPr/>
        </p:nvSpPr>
        <p:spPr bwMode="auto">
          <a:xfrm>
            <a:off x="1651194" y="935760"/>
            <a:ext cx="2400300" cy="863600"/>
          </a:xfrm>
          <a:prstGeom prst="wedgeRectCallout">
            <a:avLst>
              <a:gd name="adj1" fmla="val 95417"/>
              <a:gd name="adj2" fmla="val 134741"/>
            </a:avLst>
          </a:prstGeom>
          <a:solidFill>
            <a:schemeClr val="accent1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it-IT" b="1" dirty="0">
                <a:solidFill>
                  <a:schemeClr val="bg2"/>
                </a:solidFill>
              </a:rPr>
              <a:t>canale di </a:t>
            </a:r>
            <a:r>
              <a:rPr lang="it-IT" b="1" dirty="0" err="1">
                <a:solidFill>
                  <a:schemeClr val="bg2"/>
                </a:solidFill>
              </a:rPr>
              <a:t>Havers</a:t>
            </a:r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60218" y="44451"/>
            <a:ext cx="5242983" cy="3736975"/>
            <a:chOff x="3619" y="43"/>
            <a:chExt cx="2477" cy="2354"/>
          </a:xfrm>
        </p:grpSpPr>
        <p:sp>
          <p:nvSpPr>
            <p:cNvPr id="65543" name="Freeform 7"/>
            <p:cNvSpPr>
              <a:spLocks/>
            </p:cNvSpPr>
            <p:nvPr/>
          </p:nvSpPr>
          <p:spPr bwMode="auto">
            <a:xfrm>
              <a:off x="3619" y="43"/>
              <a:ext cx="2477" cy="2354"/>
            </a:xfrm>
            <a:custGeom>
              <a:avLst/>
              <a:gdLst>
                <a:gd name="T0" fmla="*/ 970 w 2477"/>
                <a:gd name="T1" fmla="*/ 1759 h 2354"/>
                <a:gd name="T2" fmla="*/ 933 w 2477"/>
                <a:gd name="T3" fmla="*/ 2145 h 2354"/>
                <a:gd name="T4" fmla="*/ 859 w 2477"/>
                <a:gd name="T5" fmla="*/ 2354 h 2354"/>
                <a:gd name="T6" fmla="*/ 2030 w 2477"/>
                <a:gd name="T7" fmla="*/ 1341 h 2354"/>
                <a:gd name="T8" fmla="*/ 2062 w 2477"/>
                <a:gd name="T9" fmla="*/ 1207 h 2354"/>
                <a:gd name="T10" fmla="*/ 2081 w 2477"/>
                <a:gd name="T11" fmla="*/ 728 h 2354"/>
                <a:gd name="T12" fmla="*/ 2076 w 2477"/>
                <a:gd name="T13" fmla="*/ 463 h 2354"/>
                <a:gd name="T14" fmla="*/ 1978 w 2477"/>
                <a:gd name="T15" fmla="*/ 287 h 2354"/>
                <a:gd name="T16" fmla="*/ 1820 w 2477"/>
                <a:gd name="T17" fmla="*/ 129 h 2354"/>
                <a:gd name="T18" fmla="*/ 1584 w 2477"/>
                <a:gd name="T19" fmla="*/ 31 h 2354"/>
                <a:gd name="T20" fmla="*/ 1328 w 2477"/>
                <a:gd name="T21" fmla="*/ 59 h 2354"/>
                <a:gd name="T22" fmla="*/ 0 w 2477"/>
                <a:gd name="T23" fmla="*/ 570 h 2354"/>
                <a:gd name="T24" fmla="*/ 0 w 2477"/>
                <a:gd name="T25" fmla="*/ 570 h 2354"/>
                <a:gd name="T26" fmla="*/ 376 w 2477"/>
                <a:gd name="T27" fmla="*/ 570 h 2354"/>
                <a:gd name="T28" fmla="*/ 590 w 2477"/>
                <a:gd name="T29" fmla="*/ 644 h 2354"/>
                <a:gd name="T30" fmla="*/ 878 w 2477"/>
                <a:gd name="T31" fmla="*/ 965 h 2354"/>
                <a:gd name="T32" fmla="*/ 952 w 2477"/>
                <a:gd name="T33" fmla="*/ 1276 h 2354"/>
                <a:gd name="T34" fmla="*/ 970 w 2477"/>
                <a:gd name="T35" fmla="*/ 1759 h 23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77"/>
                <a:gd name="T55" fmla="*/ 0 h 2354"/>
                <a:gd name="T56" fmla="*/ 2477 w 2477"/>
                <a:gd name="T57" fmla="*/ 2354 h 235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77" h="2354">
                  <a:moveTo>
                    <a:pt x="970" y="1759"/>
                  </a:moveTo>
                  <a:cubicBezTo>
                    <a:pt x="962" y="1879"/>
                    <a:pt x="963" y="2031"/>
                    <a:pt x="933" y="2145"/>
                  </a:cubicBezTo>
                  <a:cubicBezTo>
                    <a:pt x="922" y="2234"/>
                    <a:pt x="906" y="2210"/>
                    <a:pt x="859" y="2354"/>
                  </a:cubicBezTo>
                  <a:cubicBezTo>
                    <a:pt x="2477" y="989"/>
                    <a:pt x="1644" y="1690"/>
                    <a:pt x="2030" y="1341"/>
                  </a:cubicBezTo>
                  <a:cubicBezTo>
                    <a:pt x="2033" y="1303"/>
                    <a:pt x="2048" y="1242"/>
                    <a:pt x="2062" y="1207"/>
                  </a:cubicBezTo>
                  <a:cubicBezTo>
                    <a:pt x="2066" y="1105"/>
                    <a:pt x="2087" y="808"/>
                    <a:pt x="2081" y="728"/>
                  </a:cubicBezTo>
                  <a:cubicBezTo>
                    <a:pt x="2075" y="648"/>
                    <a:pt x="2090" y="542"/>
                    <a:pt x="2076" y="463"/>
                  </a:cubicBezTo>
                  <a:cubicBezTo>
                    <a:pt x="2053" y="393"/>
                    <a:pt x="2052" y="375"/>
                    <a:pt x="1978" y="287"/>
                  </a:cubicBezTo>
                  <a:cubicBezTo>
                    <a:pt x="1904" y="199"/>
                    <a:pt x="1871" y="182"/>
                    <a:pt x="1820" y="129"/>
                  </a:cubicBezTo>
                  <a:cubicBezTo>
                    <a:pt x="1752" y="59"/>
                    <a:pt x="1682" y="44"/>
                    <a:pt x="1584" y="31"/>
                  </a:cubicBezTo>
                  <a:cubicBezTo>
                    <a:pt x="1545" y="32"/>
                    <a:pt x="1387" y="0"/>
                    <a:pt x="1328" y="59"/>
                  </a:cubicBezTo>
                  <a:lnTo>
                    <a:pt x="0" y="570"/>
                  </a:lnTo>
                  <a:cubicBezTo>
                    <a:pt x="0" y="570"/>
                    <a:pt x="0" y="570"/>
                    <a:pt x="0" y="570"/>
                  </a:cubicBezTo>
                  <a:cubicBezTo>
                    <a:pt x="63" y="570"/>
                    <a:pt x="278" y="558"/>
                    <a:pt x="376" y="570"/>
                  </a:cubicBezTo>
                  <a:cubicBezTo>
                    <a:pt x="444" y="585"/>
                    <a:pt x="533" y="601"/>
                    <a:pt x="590" y="644"/>
                  </a:cubicBezTo>
                  <a:cubicBezTo>
                    <a:pt x="703" y="730"/>
                    <a:pt x="804" y="844"/>
                    <a:pt x="878" y="965"/>
                  </a:cubicBezTo>
                  <a:cubicBezTo>
                    <a:pt x="936" y="1035"/>
                    <a:pt x="938" y="1246"/>
                    <a:pt x="952" y="1276"/>
                  </a:cubicBezTo>
                  <a:cubicBezTo>
                    <a:pt x="967" y="1408"/>
                    <a:pt x="971" y="1579"/>
                    <a:pt x="970" y="17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bg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5544" name="Text Box 8"/>
            <p:cNvSpPr txBox="1">
              <a:spLocks noChangeArrowheads="1"/>
            </p:cNvSpPr>
            <p:nvPr/>
          </p:nvSpPr>
          <p:spPr bwMode="auto">
            <a:xfrm rot="-1782872">
              <a:off x="4468" y="482"/>
              <a:ext cx="965" cy="3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3200" b="1" i="1" dirty="0">
                  <a:solidFill>
                    <a:schemeClr val="bg2"/>
                  </a:solidFill>
                </a:rPr>
                <a:t>osteone</a:t>
              </a:r>
              <a:endParaRPr lang="en-US" sz="3200" b="1" i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97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2" grpId="0" animBg="1"/>
      <p:bldP spid="19149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nascita di un osteone</a:t>
            </a:r>
            <a:endParaRPr lang="en-US" sz="4000" smtClean="0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0" y="1"/>
          <a:ext cx="12202584" cy="6856413"/>
        </p:xfrm>
        <a:graphic>
          <a:graphicData uri="http://schemas.openxmlformats.org/presentationml/2006/ole">
            <p:oleObj spid="_x0000_s1105" name="CorelDRAW" r:id="rId3" imgW="6230112" imgH="4666488" progId="">
              <p:embed/>
            </p:oleObj>
          </a:graphicData>
        </a:graphic>
      </p:graphicFrame>
      <p:sp>
        <p:nvSpPr>
          <p:cNvPr id="157700" name="Oval 4"/>
          <p:cNvSpPr>
            <a:spLocks noChangeArrowheads="1"/>
          </p:cNvSpPr>
          <p:nvPr/>
        </p:nvSpPr>
        <p:spPr bwMode="auto">
          <a:xfrm>
            <a:off x="1871134" y="1498601"/>
            <a:ext cx="4798484" cy="3598863"/>
          </a:xfrm>
          <a:prstGeom prst="ellipse">
            <a:avLst/>
          </a:prstGeom>
          <a:solidFill>
            <a:srgbClr val="CC0000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1" name="AutoShape 5"/>
          <p:cNvSpPr>
            <a:spLocks noChangeArrowheads="1"/>
          </p:cNvSpPr>
          <p:nvPr/>
        </p:nvSpPr>
        <p:spPr bwMode="auto">
          <a:xfrm>
            <a:off x="1873251" y="1498601"/>
            <a:ext cx="4798483" cy="3598863"/>
          </a:xfrm>
          <a:custGeom>
            <a:avLst/>
            <a:gdLst>
              <a:gd name="T0" fmla="*/ 299810338 w 21600"/>
              <a:gd name="T1" fmla="*/ 0 h 21600"/>
              <a:gd name="T2" fmla="*/ 87805578 w 21600"/>
              <a:gd name="T3" fmla="*/ 87805603 h 21600"/>
              <a:gd name="T4" fmla="*/ 0 w 21600"/>
              <a:gd name="T5" fmla="*/ 299810588 h 21600"/>
              <a:gd name="T6" fmla="*/ 87805578 w 21600"/>
              <a:gd name="T7" fmla="*/ 511815282 h 21600"/>
              <a:gd name="T8" fmla="*/ 299810338 w 21600"/>
              <a:gd name="T9" fmla="*/ 599620843 h 21600"/>
              <a:gd name="T10" fmla="*/ 511815140 w 21600"/>
              <a:gd name="T11" fmla="*/ 511815282 h 21600"/>
              <a:gd name="T12" fmla="*/ 599620676 w 21600"/>
              <a:gd name="T13" fmla="*/ 299810588 h 21600"/>
              <a:gd name="T14" fmla="*/ 511815140 w 21600"/>
              <a:gd name="T15" fmla="*/ 8780560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15" y="10800"/>
                </a:moveTo>
                <a:cubicBezTo>
                  <a:pt x="1515" y="15928"/>
                  <a:pt x="5672" y="20085"/>
                  <a:pt x="10800" y="20085"/>
                </a:cubicBezTo>
                <a:cubicBezTo>
                  <a:pt x="15928" y="20085"/>
                  <a:pt x="20085" y="15928"/>
                  <a:pt x="20085" y="10800"/>
                </a:cubicBezTo>
                <a:cubicBezTo>
                  <a:pt x="20085" y="5672"/>
                  <a:pt x="15928" y="1515"/>
                  <a:pt x="10800" y="1515"/>
                </a:cubicBezTo>
                <a:cubicBezTo>
                  <a:pt x="5672" y="1515"/>
                  <a:pt x="1515" y="5672"/>
                  <a:pt x="1515" y="10800"/>
                </a:cubicBezTo>
                <a:close/>
              </a:path>
            </a:pathLst>
          </a:custGeom>
          <a:solidFill>
            <a:srgbClr val="DDDDDD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2" name="AutoShape 6"/>
          <p:cNvSpPr>
            <a:spLocks noChangeArrowheads="1"/>
          </p:cNvSpPr>
          <p:nvPr/>
        </p:nvSpPr>
        <p:spPr bwMode="auto">
          <a:xfrm>
            <a:off x="2207685" y="1751014"/>
            <a:ext cx="4127500" cy="3095625"/>
          </a:xfrm>
          <a:custGeom>
            <a:avLst/>
            <a:gdLst>
              <a:gd name="T0" fmla="*/ 221826316 w 21600"/>
              <a:gd name="T1" fmla="*/ 0 h 21600"/>
              <a:gd name="T2" fmla="*/ 64966271 w 21600"/>
              <a:gd name="T3" fmla="*/ 64966271 h 21600"/>
              <a:gd name="T4" fmla="*/ 0 w 21600"/>
              <a:gd name="T5" fmla="*/ 221826316 h 21600"/>
              <a:gd name="T6" fmla="*/ 64966271 w 21600"/>
              <a:gd name="T7" fmla="*/ 378686093 h 21600"/>
              <a:gd name="T8" fmla="*/ 221826316 w 21600"/>
              <a:gd name="T9" fmla="*/ 443652346 h 21600"/>
              <a:gd name="T10" fmla="*/ 378686093 w 21600"/>
              <a:gd name="T11" fmla="*/ 378686093 h 21600"/>
              <a:gd name="T12" fmla="*/ 443652346 w 21600"/>
              <a:gd name="T13" fmla="*/ 221826316 h 21600"/>
              <a:gd name="T14" fmla="*/ 378686093 w 21600"/>
              <a:gd name="T15" fmla="*/ 6496627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515" y="10800"/>
                </a:moveTo>
                <a:cubicBezTo>
                  <a:pt x="1515" y="15928"/>
                  <a:pt x="5672" y="20085"/>
                  <a:pt x="10800" y="20085"/>
                </a:cubicBezTo>
                <a:cubicBezTo>
                  <a:pt x="15928" y="20085"/>
                  <a:pt x="20085" y="15928"/>
                  <a:pt x="20085" y="10800"/>
                </a:cubicBezTo>
                <a:cubicBezTo>
                  <a:pt x="20085" y="5672"/>
                  <a:pt x="15928" y="1515"/>
                  <a:pt x="10800" y="1515"/>
                </a:cubicBezTo>
                <a:cubicBezTo>
                  <a:pt x="5672" y="1515"/>
                  <a:pt x="1515" y="5672"/>
                  <a:pt x="1515" y="10800"/>
                </a:cubicBezTo>
                <a:close/>
              </a:path>
            </a:pathLst>
          </a:custGeom>
          <a:solidFill>
            <a:srgbClr val="B2B2B2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3" name="AutoShape 7"/>
          <p:cNvSpPr>
            <a:spLocks noChangeArrowheads="1"/>
          </p:cNvSpPr>
          <p:nvPr/>
        </p:nvSpPr>
        <p:spPr bwMode="auto">
          <a:xfrm>
            <a:off x="2444752" y="1966914"/>
            <a:ext cx="3651249" cy="2663825"/>
          </a:xfrm>
          <a:custGeom>
            <a:avLst/>
            <a:gdLst>
              <a:gd name="T0" fmla="*/ 173588888 w 21600"/>
              <a:gd name="T1" fmla="*/ 0 h 21600"/>
              <a:gd name="T2" fmla="*/ 50839080 w 21600"/>
              <a:gd name="T3" fmla="*/ 48106458 h 21600"/>
              <a:gd name="T4" fmla="*/ 0 w 21600"/>
              <a:gd name="T5" fmla="*/ 164258481 h 21600"/>
              <a:gd name="T6" fmla="*/ 50839080 w 21600"/>
              <a:gd name="T7" fmla="*/ 280410274 h 21600"/>
              <a:gd name="T8" fmla="*/ 173588888 w 21600"/>
              <a:gd name="T9" fmla="*/ 328516716 h 21600"/>
              <a:gd name="T10" fmla="*/ 296338712 w 21600"/>
              <a:gd name="T11" fmla="*/ 280410274 h 21600"/>
              <a:gd name="T12" fmla="*/ 347177523 w 21600"/>
              <a:gd name="T13" fmla="*/ 164258481 h 21600"/>
              <a:gd name="T14" fmla="*/ 296338712 w 21600"/>
              <a:gd name="T15" fmla="*/ 4810645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78" y="10800"/>
                </a:moveTo>
                <a:cubicBezTo>
                  <a:pt x="1778" y="15783"/>
                  <a:pt x="5817" y="19822"/>
                  <a:pt x="10800" y="19822"/>
                </a:cubicBezTo>
                <a:cubicBezTo>
                  <a:pt x="15783" y="19822"/>
                  <a:pt x="19822" y="15783"/>
                  <a:pt x="19822" y="10800"/>
                </a:cubicBezTo>
                <a:cubicBezTo>
                  <a:pt x="19822" y="5817"/>
                  <a:pt x="15783" y="1778"/>
                  <a:pt x="10800" y="1778"/>
                </a:cubicBezTo>
                <a:cubicBezTo>
                  <a:pt x="5817" y="1778"/>
                  <a:pt x="1778" y="5817"/>
                  <a:pt x="1778" y="10800"/>
                </a:cubicBezTo>
                <a:close/>
              </a:path>
            </a:pathLst>
          </a:custGeom>
          <a:solidFill>
            <a:srgbClr val="DDDDDD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4" name="AutoShape 8"/>
          <p:cNvSpPr>
            <a:spLocks noChangeArrowheads="1"/>
          </p:cNvSpPr>
          <p:nvPr/>
        </p:nvSpPr>
        <p:spPr bwMode="auto">
          <a:xfrm>
            <a:off x="2732618" y="2182814"/>
            <a:ext cx="3075516" cy="2232025"/>
          </a:xfrm>
          <a:custGeom>
            <a:avLst/>
            <a:gdLst>
              <a:gd name="T0" fmla="*/ 123161503 w 21600"/>
              <a:gd name="T1" fmla="*/ 0 h 21600"/>
              <a:gd name="T2" fmla="*/ 36070357 w 21600"/>
              <a:gd name="T3" fmla="*/ 33774569 h 21600"/>
              <a:gd name="T4" fmla="*/ 0 w 21600"/>
              <a:gd name="T5" fmla="*/ 115322645 h 21600"/>
              <a:gd name="T6" fmla="*/ 36070357 w 21600"/>
              <a:gd name="T7" fmla="*/ 196870579 h 21600"/>
              <a:gd name="T8" fmla="*/ 123161503 w 21600"/>
              <a:gd name="T9" fmla="*/ 230645083 h 21600"/>
              <a:gd name="T10" fmla="*/ 210252503 w 21600"/>
              <a:gd name="T11" fmla="*/ 196870579 h 21600"/>
              <a:gd name="T12" fmla="*/ 246322793 w 21600"/>
              <a:gd name="T13" fmla="*/ 115322645 h 21600"/>
              <a:gd name="T14" fmla="*/ 210252503 w 21600"/>
              <a:gd name="T15" fmla="*/ 3377456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245" y="10800"/>
                </a:moveTo>
                <a:cubicBezTo>
                  <a:pt x="2245" y="15525"/>
                  <a:pt x="6075" y="19355"/>
                  <a:pt x="10800" y="19355"/>
                </a:cubicBezTo>
                <a:cubicBezTo>
                  <a:pt x="15525" y="19355"/>
                  <a:pt x="19355" y="15525"/>
                  <a:pt x="19355" y="10800"/>
                </a:cubicBezTo>
                <a:cubicBezTo>
                  <a:pt x="19355" y="6075"/>
                  <a:pt x="15525" y="2245"/>
                  <a:pt x="10800" y="2245"/>
                </a:cubicBezTo>
                <a:cubicBezTo>
                  <a:pt x="6075" y="2245"/>
                  <a:pt x="2245" y="6075"/>
                  <a:pt x="2245" y="10800"/>
                </a:cubicBezTo>
                <a:close/>
              </a:path>
            </a:pathLst>
          </a:custGeom>
          <a:solidFill>
            <a:srgbClr val="B2B2B2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5" name="AutoShape 9"/>
          <p:cNvSpPr>
            <a:spLocks noChangeArrowheads="1"/>
          </p:cNvSpPr>
          <p:nvPr/>
        </p:nvSpPr>
        <p:spPr bwMode="auto">
          <a:xfrm>
            <a:off x="3020485" y="2398714"/>
            <a:ext cx="2499783" cy="1800225"/>
          </a:xfrm>
          <a:custGeom>
            <a:avLst/>
            <a:gdLst>
              <a:gd name="T0" fmla="*/ 81366095 w 21600"/>
              <a:gd name="T1" fmla="*/ 0 h 21600"/>
              <a:gd name="T2" fmla="*/ 23829701 w 21600"/>
              <a:gd name="T3" fmla="*/ 21970748 h 21600"/>
              <a:gd name="T4" fmla="*/ 0 w 21600"/>
              <a:gd name="T5" fmla="*/ 75018787 h 21600"/>
              <a:gd name="T6" fmla="*/ 23829701 w 21600"/>
              <a:gd name="T7" fmla="*/ 128066752 h 21600"/>
              <a:gd name="T8" fmla="*/ 81366095 w 21600"/>
              <a:gd name="T9" fmla="*/ 150037490 h 21600"/>
              <a:gd name="T10" fmla="*/ 138902413 w 21600"/>
              <a:gd name="T11" fmla="*/ 128066752 h 21600"/>
              <a:gd name="T12" fmla="*/ 162732104 w 21600"/>
              <a:gd name="T13" fmla="*/ 75018787 h 21600"/>
              <a:gd name="T14" fmla="*/ 138902413 w 21600"/>
              <a:gd name="T15" fmla="*/ 2197074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725" y="10800"/>
                </a:moveTo>
                <a:cubicBezTo>
                  <a:pt x="2725" y="15260"/>
                  <a:pt x="6340" y="18875"/>
                  <a:pt x="10800" y="18875"/>
                </a:cubicBezTo>
                <a:cubicBezTo>
                  <a:pt x="15260" y="18875"/>
                  <a:pt x="18875" y="15260"/>
                  <a:pt x="18875" y="10800"/>
                </a:cubicBezTo>
                <a:cubicBezTo>
                  <a:pt x="18875" y="6340"/>
                  <a:pt x="15260" y="2725"/>
                  <a:pt x="10800" y="2725"/>
                </a:cubicBezTo>
                <a:cubicBezTo>
                  <a:pt x="6340" y="2725"/>
                  <a:pt x="2725" y="6340"/>
                  <a:pt x="2725" y="10800"/>
                </a:cubicBezTo>
                <a:close/>
              </a:path>
            </a:pathLst>
          </a:custGeom>
          <a:solidFill>
            <a:srgbClr val="DDDDDD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6" name="AutoShape 10"/>
          <p:cNvSpPr>
            <a:spLocks noChangeArrowheads="1"/>
          </p:cNvSpPr>
          <p:nvPr/>
        </p:nvSpPr>
        <p:spPr bwMode="auto">
          <a:xfrm>
            <a:off x="3333751" y="2620964"/>
            <a:ext cx="1875367" cy="1355725"/>
          </a:xfrm>
          <a:custGeom>
            <a:avLst/>
            <a:gdLst>
              <a:gd name="T0" fmla="*/ 45794305 w 21600"/>
              <a:gd name="T1" fmla="*/ 0 h 21600"/>
              <a:gd name="T2" fmla="*/ 13411801 w 21600"/>
              <a:gd name="T3" fmla="*/ 12460493 h 21600"/>
              <a:gd name="T4" fmla="*/ 0 w 21600"/>
              <a:gd name="T5" fmla="*/ 42546103 h 21600"/>
              <a:gd name="T6" fmla="*/ 13411801 w 21600"/>
              <a:gd name="T7" fmla="*/ 72631654 h 21600"/>
              <a:gd name="T8" fmla="*/ 45794305 w 21600"/>
              <a:gd name="T9" fmla="*/ 85092143 h 21600"/>
              <a:gd name="T10" fmla="*/ 78176748 w 21600"/>
              <a:gd name="T11" fmla="*/ 72631654 h 21600"/>
              <a:gd name="T12" fmla="*/ 91588545 w 21600"/>
              <a:gd name="T13" fmla="*/ 42546103 h 21600"/>
              <a:gd name="T14" fmla="*/ 78176748 w 21600"/>
              <a:gd name="T15" fmla="*/ 124604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529" y="10800"/>
                </a:moveTo>
                <a:cubicBezTo>
                  <a:pt x="3529" y="14816"/>
                  <a:pt x="6784" y="18071"/>
                  <a:pt x="10800" y="18071"/>
                </a:cubicBezTo>
                <a:cubicBezTo>
                  <a:pt x="14816" y="18071"/>
                  <a:pt x="18071" y="14816"/>
                  <a:pt x="18071" y="10800"/>
                </a:cubicBezTo>
                <a:cubicBezTo>
                  <a:pt x="18071" y="6784"/>
                  <a:pt x="14816" y="3529"/>
                  <a:pt x="10800" y="3529"/>
                </a:cubicBezTo>
                <a:cubicBezTo>
                  <a:pt x="6784" y="3529"/>
                  <a:pt x="3529" y="6784"/>
                  <a:pt x="3529" y="10800"/>
                </a:cubicBezTo>
                <a:close/>
              </a:path>
            </a:pathLst>
          </a:custGeom>
          <a:solidFill>
            <a:srgbClr val="B2B2B2"/>
          </a:solidFill>
          <a:ln w="635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7344834" y="708294"/>
            <a:ext cx="3263900" cy="1323439"/>
          </a:xfrm>
          <a:prstGeom prst="rect">
            <a:avLst/>
          </a:prstGeom>
          <a:solidFill>
            <a:srgbClr val="99CCFF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2000" b="1" dirty="0">
                <a:latin typeface="Arial" charset="0"/>
              </a:rPr>
              <a:t>gli osteoclasti scavano una cavità che viene invasa da mesenchima e vasi sanguigni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8401051" y="2748331"/>
            <a:ext cx="3359149" cy="1631216"/>
          </a:xfrm>
          <a:prstGeom prst="rect">
            <a:avLst/>
          </a:prstGeom>
          <a:solidFill>
            <a:srgbClr val="99CCFF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2000" b="1" dirty="0">
                <a:latin typeface="Arial" charset="0"/>
              </a:rPr>
              <a:t>gli osteoblasti depositano nuove lamelle, procedendo dall’esterno verso il centro dell’osteone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157709" name="Rectangle 13"/>
          <p:cNvSpPr>
            <a:spLocks noChangeArrowheads="1"/>
          </p:cNvSpPr>
          <p:nvPr/>
        </p:nvSpPr>
        <p:spPr bwMode="auto">
          <a:xfrm>
            <a:off x="6191252" y="5954714"/>
            <a:ext cx="5759449" cy="714375"/>
          </a:xfrm>
          <a:prstGeom prst="rect">
            <a:avLst/>
          </a:prstGeom>
          <a:solidFill>
            <a:srgbClr val="99CCFF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2000" b="1" dirty="0">
                <a:latin typeface="Arial" charset="0"/>
              </a:rPr>
              <a:t>questo processo si verifica </a:t>
            </a:r>
            <a:r>
              <a:rPr lang="it-IT" sz="2000" b="1" dirty="0" smtClean="0">
                <a:latin typeface="Arial" charset="0"/>
              </a:rPr>
              <a:t>continuamente </a:t>
            </a:r>
            <a:r>
              <a:rPr lang="it-IT" sz="2000" b="1" dirty="0">
                <a:latin typeface="Arial" charset="0"/>
              </a:rPr>
              <a:t>durante la vita dell’individuo</a:t>
            </a:r>
            <a:endParaRPr lang="en-US" sz="20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15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15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30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0"/>
                                        <p:tgtEl>
                                          <p:spTgt spid="15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3000"/>
                                        <p:tgtEl>
                                          <p:spTgt spid="15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30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nimBg="1"/>
      <p:bldP spid="157701" grpId="0" animBg="1"/>
      <p:bldP spid="157702" grpId="0" animBg="1"/>
      <p:bldP spid="157703" grpId="0" animBg="1"/>
      <p:bldP spid="157704" grpId="0" animBg="1"/>
      <p:bldP spid="157705" grpId="0" animBg="1"/>
      <p:bldP spid="157706" grpId="0" animBg="1"/>
      <p:bldP spid="157707" grpId="0" animBg="1"/>
      <p:bldP spid="157708" grpId="0" animBg="1"/>
      <p:bldP spid="15770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0181"/>
          <p:cNvPicPr>
            <a:picLocks noChangeAspect="1" noChangeArrowheads="1"/>
          </p:cNvPicPr>
          <p:nvPr/>
        </p:nvPicPr>
        <p:blipFill>
          <a:blip r:embed="rId2" cstate="print">
            <a:lum bright="-12000" contrast="-6000"/>
          </a:blip>
          <a:srcRect l="1588" r="1489" b="19048"/>
          <a:stretch>
            <a:fillRect/>
          </a:stretch>
        </p:blipFill>
        <p:spPr bwMode="auto">
          <a:xfrm>
            <a:off x="101600" y="228600"/>
            <a:ext cx="6197600" cy="6477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7347" name="Picture 3" descr="0181"/>
          <p:cNvPicPr>
            <a:picLocks noChangeAspect="1" noChangeArrowheads="1"/>
          </p:cNvPicPr>
          <p:nvPr/>
        </p:nvPicPr>
        <p:blipFill>
          <a:blip r:embed="rId3" cstate="print"/>
          <a:srcRect t="83333"/>
          <a:stretch>
            <a:fillRect/>
          </a:stretch>
        </p:blipFill>
        <p:spPr bwMode="auto">
          <a:xfrm>
            <a:off x="6400800" y="228600"/>
            <a:ext cx="5791200" cy="12065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278034" y="1447800"/>
            <a:ext cx="59139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2400" b="1"/>
          </a:p>
        </p:txBody>
      </p:sp>
      <p:sp>
        <p:nvSpPr>
          <p:cNvPr id="57349" name="Text Box 9"/>
          <p:cNvSpPr txBox="1">
            <a:spLocks noChangeArrowheads="1"/>
          </p:cNvSpPr>
          <p:nvPr/>
        </p:nvSpPr>
        <p:spPr bwMode="auto">
          <a:xfrm>
            <a:off x="6288618" y="1628776"/>
            <a:ext cx="5903383" cy="175432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MORBO </a:t>
            </a:r>
            <a:r>
              <a:rPr lang="it-IT" b="1" dirty="0" err="1"/>
              <a:t>DI</a:t>
            </a:r>
            <a:r>
              <a:rPr lang="it-IT" b="1" dirty="0"/>
              <a:t> PAGET</a:t>
            </a:r>
          </a:p>
          <a:p>
            <a:endParaRPr lang="it-IT" b="1" dirty="0"/>
          </a:p>
          <a:p>
            <a:endParaRPr lang="it-IT" b="1" dirty="0" smtClean="0"/>
          </a:p>
          <a:p>
            <a:endParaRPr lang="it-IT" b="1" dirty="0"/>
          </a:p>
          <a:p>
            <a:r>
              <a:rPr lang="it-IT" b="1" dirty="0"/>
              <a:t> maggior attività degli osteoclasti (fino a 100 nuclei/cellula) e riassorbimento osseo incontrollato</a:t>
            </a:r>
          </a:p>
        </p:txBody>
      </p:sp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6356351" y="200977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b="1"/>
          </a:p>
          <a:p>
            <a:endParaRPr lang="it-IT" b="1"/>
          </a:p>
        </p:txBody>
      </p:sp>
    </p:spTree>
    <p:extLst>
      <p:ext uri="{BB962C8B-B14F-4D97-AF65-F5344CB8AC3E}">
        <p14:creationId xmlns:p14="http://schemas.microsoft.com/office/powerpoint/2010/main" xmlns="" val="22738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32"/>
          <a:stretch/>
        </p:blipFill>
        <p:spPr>
          <a:xfrm>
            <a:off x="2324099" y="372172"/>
            <a:ext cx="7835901" cy="5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2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o191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 l="2110" r="1712" b="22620"/>
          <a:stretch>
            <a:fillRect/>
          </a:stretch>
        </p:blipFill>
        <p:spPr bwMode="auto">
          <a:xfrm>
            <a:off x="101600" y="152400"/>
            <a:ext cx="6197600" cy="6629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58371" name="Picture 3" descr="o191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 l="1785" t="78572"/>
          <a:stretch>
            <a:fillRect/>
          </a:stretch>
        </p:blipFill>
        <p:spPr bwMode="auto">
          <a:xfrm>
            <a:off x="6400800" y="158750"/>
            <a:ext cx="5689600" cy="16510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400800" y="1676401"/>
            <a:ext cx="558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2400" b="1"/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6400801" y="1676400"/>
            <a:ext cx="5609167" cy="4154984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endParaRPr lang="it-IT" sz="12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r>
              <a:rPr lang="it-IT" b="1" dirty="0" smtClean="0"/>
              <a:t>Demineralizzazione generalizzata dello scheletro</a:t>
            </a:r>
          </a:p>
          <a:p>
            <a:r>
              <a:rPr lang="it-IT" sz="1200" b="1" dirty="0" smtClean="0"/>
              <a:t> le trabecole sono più esili e meno numerose.</a:t>
            </a:r>
          </a:p>
          <a:p>
            <a:r>
              <a:rPr lang="it-IT" sz="1400" b="1" smtClean="0">
                <a:solidFill>
                  <a:schemeClr val="bg1"/>
                </a:solidFill>
              </a:rPr>
              <a:t>le </a:t>
            </a:r>
            <a:r>
              <a:rPr lang="it-IT" sz="1400" b="1" dirty="0">
                <a:solidFill>
                  <a:schemeClr val="bg1"/>
                </a:solidFill>
              </a:rPr>
              <a:t>trabecole sono più esili e meno numerose.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2709333" y="2441576"/>
            <a:ext cx="1938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3300"/>
                </a:solidFill>
              </a:rPr>
              <a:t>Individuo normale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3092451" y="3522663"/>
            <a:ext cx="13097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3300"/>
                </a:solidFill>
              </a:rPr>
              <a:t>osteoporosi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6479117" y="2370140"/>
            <a:ext cx="571288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endParaRPr lang="it-IT" b="1" dirty="0" smtClean="0"/>
          </a:p>
          <a:p>
            <a:r>
              <a:rPr lang="it-IT" b="1" dirty="0" smtClean="0"/>
              <a:t>Con </a:t>
            </a:r>
            <a:r>
              <a:rPr lang="it-IT" b="1" dirty="0"/>
              <a:t>la menopausa ,diminuzione estrogeni,quindi minor stimolazione degli osteoblasti e minor inibizione </a:t>
            </a:r>
            <a:r>
              <a:rPr lang="it-IT" b="1" dirty="0" smtClean="0"/>
              <a:t>osteoclasti</a:t>
            </a:r>
          </a:p>
          <a:p>
            <a:endParaRPr lang="it-IT" b="1" dirty="0" smtClean="0"/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41344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58372" name="Picture 4" descr="scansione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8168" y="549275"/>
            <a:ext cx="9503833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84766" y="65088"/>
            <a:ext cx="1018650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</a:rPr>
              <a:t>Meccanismi molecolari rimodellamento osseo 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1" y="785813"/>
            <a:ext cx="2639484" cy="480131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b="1" dirty="0">
                <a:solidFill>
                  <a:srgbClr val="FFFF00"/>
                </a:solidFill>
              </a:rPr>
              <a:t>Attivazione e inibizione </a:t>
            </a:r>
            <a:r>
              <a:rPr lang="it-IT" sz="1800" b="1" dirty="0" err="1">
                <a:solidFill>
                  <a:srgbClr val="FFFF00"/>
                </a:solidFill>
              </a:rPr>
              <a:t>osteoclastogenesi</a:t>
            </a:r>
            <a:endParaRPr lang="it-IT" sz="1800" b="1" dirty="0">
              <a:solidFill>
                <a:srgbClr val="FFFF00"/>
              </a:solidFill>
            </a:endParaRPr>
          </a:p>
          <a:p>
            <a:endParaRPr lang="it-IT" sz="1800" b="1" dirty="0">
              <a:solidFill>
                <a:srgbClr val="FFFF00"/>
              </a:solidFill>
            </a:endParaRPr>
          </a:p>
          <a:p>
            <a:r>
              <a:rPr lang="it-IT" sz="1800" b="1" dirty="0">
                <a:solidFill>
                  <a:srgbClr val="FFFF00"/>
                </a:solidFill>
              </a:rPr>
              <a:t>Osteoblasto produce RANK-L</a:t>
            </a:r>
          </a:p>
          <a:p>
            <a:r>
              <a:rPr lang="it-IT" sz="1800" b="1" dirty="0">
                <a:solidFill>
                  <a:srgbClr val="FFFF00"/>
                </a:solidFill>
              </a:rPr>
              <a:t>Interazione RANK-RANKL sul macrofago ne determina la trasformazione in osteoclasto (promozione </a:t>
            </a:r>
            <a:r>
              <a:rPr lang="it-IT" sz="1800" b="1" dirty="0" err="1">
                <a:solidFill>
                  <a:srgbClr val="FFFF00"/>
                </a:solidFill>
              </a:rPr>
              <a:t>osteoclastogenesi</a:t>
            </a:r>
            <a:r>
              <a:rPr lang="it-IT" sz="1800" b="1" dirty="0">
                <a:solidFill>
                  <a:srgbClr val="FFFF00"/>
                </a:solidFill>
              </a:rPr>
              <a:t>) </a:t>
            </a:r>
          </a:p>
          <a:p>
            <a:endParaRPr lang="it-IT" sz="1800" b="1" dirty="0">
              <a:solidFill>
                <a:srgbClr val="FFFF00"/>
              </a:solidFill>
            </a:endParaRPr>
          </a:p>
          <a:p>
            <a:r>
              <a:rPr lang="it-IT" sz="1800" b="1" dirty="0" err="1">
                <a:solidFill>
                  <a:srgbClr val="FFFF00"/>
                </a:solidFill>
              </a:rPr>
              <a:t>Osteoprotegerina</a:t>
            </a:r>
            <a:r>
              <a:rPr lang="it-IT" sz="1800" b="1" dirty="0">
                <a:solidFill>
                  <a:srgbClr val="FFFF00"/>
                </a:solidFill>
              </a:rPr>
              <a:t> (OPG) prodotta da osteoblasti, blocca RANK-RANKL e quindi inibizione </a:t>
            </a:r>
            <a:r>
              <a:rPr lang="it-IT" sz="1800" b="1" dirty="0" err="1">
                <a:solidFill>
                  <a:srgbClr val="FFFF00"/>
                </a:solidFill>
              </a:rPr>
              <a:t>osteoclastogenesi</a:t>
            </a:r>
            <a:r>
              <a:rPr lang="it-IT" sz="18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8375" name="Text Box 8"/>
          <p:cNvSpPr txBox="1">
            <a:spLocks noChangeArrowheads="1"/>
          </p:cNvSpPr>
          <p:nvPr/>
        </p:nvSpPr>
        <p:spPr bwMode="auto">
          <a:xfrm>
            <a:off x="6741584" y="1360488"/>
            <a:ext cx="127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osteoblasto</a:t>
            </a: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9812867" y="3233738"/>
            <a:ext cx="12504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osteoclasto</a:t>
            </a:r>
          </a:p>
        </p:txBody>
      </p:sp>
    </p:spTree>
    <p:extLst>
      <p:ext uri="{BB962C8B-B14F-4D97-AF65-F5344CB8AC3E}">
        <p14:creationId xmlns:p14="http://schemas.microsoft.com/office/powerpoint/2010/main" xmlns="" val="8825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32"/>
          <a:stretch/>
        </p:blipFill>
        <p:spPr>
          <a:xfrm>
            <a:off x="3865418" y="171017"/>
            <a:ext cx="7620000" cy="554695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0"/>
            <a:ext cx="3782292" cy="618630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Sviluppo vertebrale (dal mesenchima alla </a:t>
            </a:r>
            <a:r>
              <a:rPr lang="it-IT" b="1" dirty="0" err="1" smtClean="0">
                <a:solidFill>
                  <a:srgbClr val="FFC000"/>
                </a:solidFill>
              </a:rPr>
              <a:t>cartilagine,all’osso</a:t>
            </a:r>
            <a:r>
              <a:rPr lang="it-IT" b="1" dirty="0" smtClean="0">
                <a:solidFill>
                  <a:srgbClr val="FFC000"/>
                </a:solidFill>
              </a:rPr>
              <a:t> )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Durante la sesta settimana centri di </a:t>
            </a:r>
            <a:r>
              <a:rPr lang="it-IT" b="1" dirty="0" err="1" smtClean="0">
                <a:solidFill>
                  <a:srgbClr val="FFC000"/>
                </a:solidFill>
              </a:rPr>
              <a:t>condrificazione</a:t>
            </a:r>
            <a:r>
              <a:rPr lang="it-IT" b="1" dirty="0" smtClean="0">
                <a:solidFill>
                  <a:schemeClr val="bg1"/>
                </a:solidFill>
              </a:rPr>
              <a:t> in ciascuna vertebra mesenchimale. Colonna vertebrale cartilaginea </a:t>
            </a:r>
          </a:p>
          <a:p>
            <a:r>
              <a:rPr lang="it-IT" b="1" dirty="0" smtClean="0">
                <a:solidFill>
                  <a:srgbClr val="FFC000"/>
                </a:solidFill>
              </a:rPr>
              <a:t>Stadio di ossificazione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Durante l’ottava settimana  compaiono centri di ossificazione (termine ossificazione verso i 25 anni)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Alla nascita ogni vertebra è  costituita da tre parti ossee connesse da cartilagine</a:t>
            </a:r>
            <a:r>
              <a:rPr lang="it-IT" b="1" dirty="0">
                <a:solidFill>
                  <a:schemeClr val="bg1"/>
                </a:solidFill>
              </a:rPr>
              <a:t>. Le articolazioni vertebrali permettono agli archi di ingrandirsi mentre il midollo spinale cresce. Le articolazioni vertebrali scompaiono tra  i 3-6 anni </a:t>
            </a:r>
            <a:r>
              <a:rPr lang="it-IT" b="1" dirty="0" smtClean="0">
                <a:solidFill>
                  <a:schemeClr val="bg1"/>
                </a:solidFill>
              </a:rPr>
              <a:t>_Fusione </a:t>
            </a:r>
            <a:r>
              <a:rPr lang="it-IT" b="1" dirty="0">
                <a:solidFill>
                  <a:schemeClr val="bg1"/>
                </a:solidFill>
              </a:rPr>
              <a:t>archi vertebrali </a:t>
            </a:r>
            <a:r>
              <a:rPr lang="it-IT" b="1" dirty="0" smtClean="0">
                <a:solidFill>
                  <a:schemeClr val="bg1"/>
                </a:solidFill>
              </a:rPr>
              <a:t>prima nella regione lombare e poi cranialmente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Dopo la pubertà 5 centri di ossificazione secondari  che confluiscono  verso i 25 anni. </a:t>
            </a:r>
          </a:p>
        </p:txBody>
      </p:sp>
    </p:spTree>
    <p:extLst>
      <p:ext uri="{BB962C8B-B14F-4D97-AF65-F5344CB8AC3E}">
        <p14:creationId xmlns:p14="http://schemas.microsoft.com/office/powerpoint/2010/main" xmlns="" val="174073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0"/>
            <a:ext cx="10860741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b="1" dirty="0" smtClean="0">
                <a:solidFill>
                  <a:srgbClr val="FFC000"/>
                </a:solidFill>
              </a:rPr>
              <a:t>                                FORMAZIONE  EMIVERTEBRA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  </a:t>
            </a:r>
            <a:r>
              <a:rPr lang="it-IT" dirty="0">
                <a:solidFill>
                  <a:schemeClr val="bg1"/>
                </a:solidFill>
              </a:rPr>
              <a:t>corpi vertebrali presentano durante lo sviluppo  due centri di </a:t>
            </a:r>
            <a:r>
              <a:rPr lang="it-IT" dirty="0" err="1">
                <a:solidFill>
                  <a:schemeClr val="bg1"/>
                </a:solidFill>
              </a:rPr>
              <a:t>condrificazione</a:t>
            </a:r>
            <a:r>
              <a:rPr lang="it-IT" dirty="0">
                <a:solidFill>
                  <a:schemeClr val="bg1"/>
                </a:solidFill>
              </a:rPr>
              <a:t> che poi si uniscono </a:t>
            </a:r>
            <a:r>
              <a:rPr lang="it-IT" dirty="0" smtClean="0">
                <a:solidFill>
                  <a:schemeClr val="bg1"/>
                </a:solidFill>
              </a:rPr>
              <a:t>. L’</a:t>
            </a:r>
            <a:r>
              <a:rPr lang="it-IT" dirty="0" err="1" smtClean="0">
                <a:solidFill>
                  <a:schemeClr val="bg1"/>
                </a:solidFill>
              </a:rPr>
              <a:t>emivertebra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si forma perché manca uno dei centri di </a:t>
            </a:r>
            <a:r>
              <a:rPr lang="it-IT" dirty="0" err="1">
                <a:solidFill>
                  <a:schemeClr val="bg1"/>
                </a:solidFill>
              </a:rPr>
              <a:t>condrificazione</a:t>
            </a:r>
            <a:r>
              <a:rPr lang="it-IT" dirty="0">
                <a:solidFill>
                  <a:schemeClr val="bg1"/>
                </a:solidFill>
              </a:rPr>
              <a:t> e quindi non si forma metà </a:t>
            </a:r>
            <a:r>
              <a:rPr lang="it-IT" dirty="0" smtClean="0">
                <a:solidFill>
                  <a:schemeClr val="bg1"/>
                </a:solidFill>
              </a:rPr>
              <a:t>vertebra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. La </a:t>
            </a:r>
            <a:r>
              <a:rPr lang="it-IT" dirty="0" err="1" smtClean="0">
                <a:solidFill>
                  <a:schemeClr val="bg1"/>
                </a:solidFill>
              </a:rPr>
              <a:t>emivertebra</a:t>
            </a:r>
            <a:r>
              <a:rPr lang="it-IT" dirty="0" smtClean="0">
                <a:solidFill>
                  <a:schemeClr val="bg1"/>
                </a:solidFill>
              </a:rPr>
              <a:t> provoca </a:t>
            </a:r>
            <a:r>
              <a:rPr lang="it-IT" b="1" dirty="0" smtClean="0">
                <a:solidFill>
                  <a:srgbClr val="FFC000"/>
                </a:solidFill>
              </a:rPr>
              <a:t>scoliosi  e curvatura laterale della colonna vertebrale </a:t>
            </a:r>
          </a:p>
          <a:p>
            <a:endParaRPr lang="it-IT" b="1" dirty="0" smtClean="0">
              <a:solidFill>
                <a:srgbClr val="FFC000"/>
              </a:solidFill>
            </a:endParaRPr>
          </a:p>
          <a:p>
            <a:endParaRPr lang="it-IT" dirty="0" smtClean="0">
              <a:solidFill>
                <a:srgbClr val="FFC000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La </a:t>
            </a:r>
            <a:r>
              <a:rPr lang="it-IT" b="1" dirty="0" smtClean="0">
                <a:solidFill>
                  <a:srgbClr val="FFC000"/>
                </a:solidFill>
              </a:rPr>
              <a:t>scoliosi miopatica </a:t>
            </a:r>
            <a:r>
              <a:rPr lang="it-IT" dirty="0" smtClean="0">
                <a:solidFill>
                  <a:schemeClr val="bg1"/>
                </a:solidFill>
              </a:rPr>
              <a:t>è invece dovuta a ipotrofia dei muscoli spinali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</a:p>
          <a:p>
            <a:pPr>
              <a:buNone/>
            </a:pPr>
            <a:r>
              <a:rPr lang="it-IT" dirty="0" smtClean="0">
                <a:solidFill>
                  <a:srgbClr val="FFC000"/>
                </a:solidFill>
              </a:rPr>
              <a:t>                                     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MECCANISMI MOLECOLARI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Segmentazione del mesoderma  parassiale dipende dall’accensione/spegnimento di </a:t>
            </a:r>
            <a:r>
              <a:rPr lang="it-IT" b="1" dirty="0" smtClean="0">
                <a:solidFill>
                  <a:srgbClr val="FFC000"/>
                </a:solidFill>
              </a:rPr>
              <a:t>geni </a:t>
            </a:r>
            <a:r>
              <a:rPr lang="it-IT" b="1" dirty="0" err="1" smtClean="0">
                <a:solidFill>
                  <a:srgbClr val="FFC000"/>
                </a:solidFill>
              </a:rPr>
              <a:t>Notch</a:t>
            </a:r>
            <a:r>
              <a:rPr lang="it-IT" b="1" dirty="0" smtClean="0">
                <a:solidFill>
                  <a:srgbClr val="FFC000"/>
                </a:solidFill>
              </a:rPr>
              <a:t> e WNT  .</a:t>
            </a:r>
          </a:p>
          <a:p>
            <a:endParaRPr lang="it-IT" b="1" dirty="0" smtClean="0">
              <a:solidFill>
                <a:srgbClr val="FFC000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Acido retinoico- </a:t>
            </a:r>
            <a:r>
              <a:rPr lang="it-IT" b="1" dirty="0" smtClean="0">
                <a:solidFill>
                  <a:srgbClr val="FFC000"/>
                </a:solidFill>
              </a:rPr>
              <a:t>RA (</a:t>
            </a:r>
            <a:r>
              <a:rPr lang="it-IT" b="1" dirty="0" err="1" smtClean="0">
                <a:solidFill>
                  <a:srgbClr val="FFC000"/>
                </a:solidFill>
              </a:rPr>
              <a:t>vit</a:t>
            </a:r>
            <a:r>
              <a:rPr lang="it-IT" b="1" dirty="0" smtClean="0">
                <a:solidFill>
                  <a:srgbClr val="FFC000"/>
                </a:solidFill>
              </a:rPr>
              <a:t> A) </a:t>
            </a:r>
            <a:r>
              <a:rPr lang="it-IT" dirty="0" smtClean="0">
                <a:solidFill>
                  <a:schemeClr val="bg1"/>
                </a:solidFill>
              </a:rPr>
              <a:t>(espresso con gradiente cranio caudale ) </a:t>
            </a:r>
            <a:r>
              <a:rPr lang="it-IT" b="1" dirty="0">
                <a:solidFill>
                  <a:srgbClr val="FFC000"/>
                </a:solidFill>
              </a:rPr>
              <a:t>stimola</a:t>
            </a:r>
            <a:r>
              <a:rPr lang="it-IT" dirty="0">
                <a:solidFill>
                  <a:schemeClr val="bg1"/>
                </a:solidFill>
              </a:rPr>
              <a:t> i geni della segmentazione </a:t>
            </a:r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b="1" dirty="0" smtClean="0">
                <a:solidFill>
                  <a:srgbClr val="FFC000"/>
                </a:solidFill>
              </a:rPr>
              <a:t>FGF8</a:t>
            </a:r>
            <a:r>
              <a:rPr lang="it-IT" dirty="0" smtClean="0">
                <a:solidFill>
                  <a:schemeClr val="bg1"/>
                </a:solidFill>
              </a:rPr>
              <a:t> (espresso con gradiente </a:t>
            </a:r>
            <a:r>
              <a:rPr lang="it-IT" dirty="0" err="1" smtClean="0">
                <a:solidFill>
                  <a:schemeClr val="bg1"/>
                </a:solidFill>
              </a:rPr>
              <a:t>caudo</a:t>
            </a:r>
            <a:r>
              <a:rPr lang="it-IT" dirty="0" smtClean="0">
                <a:solidFill>
                  <a:schemeClr val="bg1"/>
                </a:solidFill>
              </a:rPr>
              <a:t> craniale)  </a:t>
            </a:r>
            <a:r>
              <a:rPr lang="it-IT" b="1" dirty="0" smtClean="0">
                <a:solidFill>
                  <a:srgbClr val="FFC000"/>
                </a:solidFill>
              </a:rPr>
              <a:t>deprime</a:t>
            </a:r>
            <a:r>
              <a:rPr lang="it-IT" dirty="0" smtClean="0">
                <a:solidFill>
                  <a:schemeClr val="bg1"/>
                </a:solidFill>
              </a:rPr>
              <a:t> attività di RA e quindi segmentazione 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1508" name="Picture 4" descr="scansione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049" y="2143294"/>
            <a:ext cx="8588951" cy="471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38200" y="18115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64235"/>
            <a:ext cx="35646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DAI SOMITI AGLI SCLEROTOMI:MECCANISMI MOLECOLARI 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La notocorda e parte ventrale del tubo neurale producono proteina di segnalazione </a:t>
            </a:r>
            <a:r>
              <a:rPr lang="it-IT" sz="2400" dirty="0" smtClean="0">
                <a:solidFill>
                  <a:srgbClr val="FF0000"/>
                </a:solidFill>
              </a:rPr>
              <a:t>SHH</a:t>
            </a:r>
            <a:r>
              <a:rPr lang="it-IT" sz="2400" dirty="0" smtClean="0"/>
              <a:t> che stimola la porzione </a:t>
            </a:r>
            <a:r>
              <a:rPr lang="it-IT" sz="2400" dirty="0" err="1" smtClean="0"/>
              <a:t>ventro</a:t>
            </a:r>
            <a:r>
              <a:rPr lang="it-IT" sz="2400" dirty="0" smtClean="0"/>
              <a:t> mediale del </a:t>
            </a:r>
            <a:r>
              <a:rPr lang="it-IT" sz="2400" dirty="0" err="1" smtClean="0"/>
              <a:t>somite</a:t>
            </a:r>
            <a:r>
              <a:rPr lang="it-IT" sz="2400" dirty="0" smtClean="0"/>
              <a:t> a formare lo sclerotomo e a produrre </a:t>
            </a:r>
            <a:r>
              <a:rPr lang="it-IT" sz="2400" dirty="0" smtClean="0">
                <a:solidFill>
                  <a:srgbClr val="FF0000"/>
                </a:solidFill>
              </a:rPr>
              <a:t>PAX1</a:t>
            </a:r>
            <a:r>
              <a:rPr lang="it-IT" sz="2400" dirty="0" smtClean="0"/>
              <a:t> responsabile della </a:t>
            </a:r>
            <a:r>
              <a:rPr lang="it-IT" sz="2400" dirty="0" err="1" smtClean="0"/>
              <a:t>condrogenesi</a:t>
            </a:r>
            <a:r>
              <a:rPr lang="it-IT" sz="2400" dirty="0" smtClean="0"/>
              <a:t> ed osteogenesi delle vertebre </a:t>
            </a:r>
          </a:p>
        </p:txBody>
      </p:sp>
    </p:spTree>
    <p:extLst>
      <p:ext uri="{BB962C8B-B14F-4D97-AF65-F5344CB8AC3E}">
        <p14:creationId xmlns:p14="http://schemas.microsoft.com/office/powerpoint/2010/main" xmlns="" val="16835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81"/>
          <a:stretch/>
        </p:blipFill>
        <p:spPr>
          <a:xfrm>
            <a:off x="2363373" y="0"/>
            <a:ext cx="4916150" cy="71323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027895" y="1398494"/>
            <a:ext cx="283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PROGRESSIONE OSSIFICAZIONE DURANTE IL PERIODO FETALE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6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9" t="2596" r="1114"/>
          <a:stretch>
            <a:fillRect/>
          </a:stretch>
        </p:blipFill>
        <p:spPr>
          <a:xfrm>
            <a:off x="3647016" y="747323"/>
            <a:ext cx="8544984" cy="5360987"/>
          </a:xfrm>
          <a:noFill/>
        </p:spPr>
      </p:pic>
    </p:spTree>
    <p:extLst>
      <p:ext uri="{BB962C8B-B14F-4D97-AF65-F5344CB8AC3E}">
        <p14:creationId xmlns:p14="http://schemas.microsoft.com/office/powerpoint/2010/main" xmlns="" val="4771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8628" y="1167618"/>
            <a:ext cx="67048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latin typeface="Arial Black" pitchFamily="34" charset="0"/>
              </a:rPr>
              <a:t>RACHISCHISI </a:t>
            </a:r>
            <a:endParaRPr lang="it-IT" sz="6600" dirty="0">
              <a:latin typeface="Arial Black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048000" y="2967335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it-IT" sz="4000" dirty="0" smtClean="0">
                <a:solidFill>
                  <a:srgbClr val="FF0000"/>
                </a:solidFill>
              </a:rPr>
              <a:t>Fessurazione della colonna vertebrale- disordini che interessano le strutture assiali. Anomalie neurali e/o vertebrali</a:t>
            </a:r>
          </a:p>
          <a:p>
            <a:pPr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le</a:t>
            </a:r>
          </a:p>
        </p:txBody>
      </p:sp>
    </p:spTree>
    <p:extLst>
      <p:ext uri="{BB962C8B-B14F-4D97-AF65-F5344CB8AC3E}">
        <p14:creationId xmlns:p14="http://schemas.microsoft.com/office/powerpoint/2010/main" xmlns="" val="32991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4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26" t="2711" r="1357"/>
          <a:stretch>
            <a:fillRect/>
          </a:stretch>
        </p:blipFill>
        <p:spPr>
          <a:xfrm>
            <a:off x="3312584" y="333375"/>
            <a:ext cx="5892800" cy="6121400"/>
          </a:xfrm>
          <a:noFill/>
          <a:ln/>
        </p:spPr>
      </p:pic>
      <p:sp>
        <p:nvSpPr>
          <p:cNvPr id="3" name="CasellaDiTesto 2"/>
          <p:cNvSpPr txBox="1"/>
          <p:nvPr/>
        </p:nvSpPr>
        <p:spPr>
          <a:xfrm>
            <a:off x="0" y="945397"/>
            <a:ext cx="30531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L5 o S1 </a:t>
            </a:r>
          </a:p>
          <a:p>
            <a:endParaRPr lang="it-IT" dirty="0" smtClean="0"/>
          </a:p>
          <a:p>
            <a:r>
              <a:rPr lang="it-IT" dirty="0" smtClean="0"/>
              <a:t>Solo una piccola percentuale di bambini che ne sono affetti  presentano anomalie funzionali del midollo spinale sottostante e delle radici dorsali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9923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33" y="207964"/>
            <a:ext cx="5759451" cy="649287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it-IT" smtClean="0"/>
              <a:t>somiti</a:t>
            </a:r>
            <a:endParaRPr lang="en-US" smtClean="0"/>
          </a:p>
        </p:txBody>
      </p:sp>
      <p:pic>
        <p:nvPicPr>
          <p:cNvPr id="22531" name="Picture 6" descr="somi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2101" y="1"/>
            <a:ext cx="93599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mesoderma parassiale s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35450"/>
            <a:ext cx="121920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211667" y="858839"/>
            <a:ext cx="1983235" cy="31393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b="1">
                <a:solidFill>
                  <a:srgbClr val="FF9900"/>
                </a:solidFill>
              </a:rPr>
              <a:t>Mesoderma </a:t>
            </a:r>
          </a:p>
          <a:p>
            <a:r>
              <a:rPr lang="it-IT" sz="1800" b="1">
                <a:solidFill>
                  <a:srgbClr val="FF9900"/>
                </a:solidFill>
              </a:rPr>
              <a:t>parassiale</a:t>
            </a:r>
            <a:r>
              <a:rPr lang="it-IT" sz="1800" b="1">
                <a:solidFill>
                  <a:srgbClr val="EAEAEA"/>
                </a:solidFill>
              </a:rPr>
              <a:t>:</a:t>
            </a:r>
          </a:p>
          <a:p>
            <a:r>
              <a:rPr lang="it-IT" sz="1800" b="1">
                <a:solidFill>
                  <a:srgbClr val="EAEAEA"/>
                </a:solidFill>
              </a:rPr>
              <a:t>alla </a:t>
            </a:r>
          </a:p>
          <a:p>
            <a:r>
              <a:rPr lang="it-IT" sz="1800" b="1">
                <a:solidFill>
                  <a:srgbClr val="EAEAEA"/>
                </a:solidFill>
              </a:rPr>
              <a:t>fine della 3° </a:t>
            </a:r>
          </a:p>
          <a:p>
            <a:r>
              <a:rPr lang="it-IT" sz="1800" b="1">
                <a:solidFill>
                  <a:srgbClr val="EAEAEA"/>
                </a:solidFill>
              </a:rPr>
              <a:t>settimana</a:t>
            </a:r>
          </a:p>
          <a:p>
            <a:r>
              <a:rPr lang="it-IT" sz="1800" b="1">
                <a:solidFill>
                  <a:srgbClr val="EAEAEA"/>
                </a:solidFill>
              </a:rPr>
              <a:t>2 cordoni</a:t>
            </a:r>
          </a:p>
          <a:p>
            <a:r>
              <a:rPr lang="it-IT" sz="1800" b="1">
                <a:solidFill>
                  <a:srgbClr val="EAEAEA"/>
                </a:solidFill>
              </a:rPr>
              <a:t> paralleli si  </a:t>
            </a:r>
          </a:p>
          <a:p>
            <a:r>
              <a:rPr lang="it-IT" sz="1800" b="1">
                <a:solidFill>
                  <a:srgbClr val="EAEAEA"/>
                </a:solidFill>
              </a:rPr>
              <a:t>differenziano in </a:t>
            </a:r>
          </a:p>
          <a:p>
            <a:r>
              <a:rPr lang="it-IT" sz="1800" b="1">
                <a:solidFill>
                  <a:srgbClr val="EAEAEA"/>
                </a:solidFill>
              </a:rPr>
              <a:t>somitomeri(1-7) e</a:t>
            </a:r>
          </a:p>
          <a:p>
            <a:r>
              <a:rPr lang="it-IT" sz="1800" b="1">
                <a:solidFill>
                  <a:srgbClr val="EAEAEA"/>
                </a:solidFill>
              </a:rPr>
              <a:t> in masse  cellulari </a:t>
            </a:r>
          </a:p>
          <a:p>
            <a:r>
              <a:rPr lang="it-IT" sz="1800" b="1">
                <a:solidFill>
                  <a:srgbClr val="EAEAEA"/>
                </a:solidFill>
              </a:rPr>
              <a:t>dette somiti</a:t>
            </a:r>
          </a:p>
        </p:txBody>
      </p:sp>
    </p:spTree>
    <p:extLst>
      <p:ext uri="{BB962C8B-B14F-4D97-AF65-F5344CB8AC3E}">
        <p14:creationId xmlns:p14="http://schemas.microsoft.com/office/powerpoint/2010/main" xmlns="" val="20795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5"/>
          <a:stretch/>
        </p:blipFill>
        <p:spPr>
          <a:xfrm>
            <a:off x="4160452" y="159657"/>
            <a:ext cx="3987209" cy="64153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74073" y="1399309"/>
            <a:ext cx="3532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Spina bifida occulta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37497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81354"/>
            <a:ext cx="10515600" cy="5895609"/>
          </a:xfrm>
          <a:solidFill>
            <a:srgbClr val="FFC000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endParaRPr lang="it-IT" sz="4800" dirty="0" smtClean="0"/>
          </a:p>
          <a:p>
            <a:pPr>
              <a:buNone/>
            </a:pPr>
            <a:endParaRPr lang="it-IT" sz="4800" dirty="0" smtClean="0"/>
          </a:p>
          <a:p>
            <a:pPr>
              <a:buNone/>
            </a:pPr>
            <a:endParaRPr lang="it-IT" sz="4800" dirty="0" smtClean="0"/>
          </a:p>
          <a:p>
            <a:pPr algn="ctr">
              <a:buNone/>
            </a:pPr>
            <a:r>
              <a:rPr lang="it-IT" sz="4800" dirty="0" smtClean="0"/>
              <a:t>DISORDINI VERTEBRALI ASSOCIATI AD ANOMALIE NEURALI </a:t>
            </a:r>
            <a:endParaRPr lang="it-IT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01"/>
          <p:cNvPicPr>
            <a:picLocks noChangeAspect="1" noChangeArrowheads="1"/>
          </p:cNvPicPr>
          <p:nvPr/>
        </p:nvPicPr>
        <p:blipFill>
          <a:blip r:embed="rId2" cstate="print"/>
          <a:srcRect l="4453"/>
          <a:stretch>
            <a:fillRect/>
          </a:stretch>
        </p:blipFill>
        <p:spPr bwMode="auto">
          <a:xfrm>
            <a:off x="6235440" y="0"/>
            <a:ext cx="5405967" cy="6669087"/>
          </a:xfrm>
          <a:prstGeom prst="rect">
            <a:avLst/>
          </a:prstGeom>
          <a:noFill/>
        </p:spPr>
      </p:pic>
      <p:sp>
        <p:nvSpPr>
          <p:cNvPr id="4" name="CasellaDiTesto 3"/>
          <p:cNvSpPr txBox="1"/>
          <p:nvPr/>
        </p:nvSpPr>
        <p:spPr>
          <a:xfrm>
            <a:off x="998806" y="717452"/>
            <a:ext cx="539776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CENNI </a:t>
            </a:r>
            <a:r>
              <a:rPr lang="it-IT" sz="3200" smtClean="0"/>
              <a:t>SULLO SVILUPPO </a:t>
            </a:r>
            <a:r>
              <a:rPr lang="it-IT" sz="3200" dirty="0" smtClean="0"/>
              <a:t>DEL SN</a:t>
            </a:r>
            <a:br>
              <a:rPr lang="it-IT" sz="3200" dirty="0" smtClean="0"/>
            </a:br>
            <a:endParaRPr lang="it-IT" sz="3200" dirty="0" smtClean="0"/>
          </a:p>
          <a:p>
            <a:r>
              <a:rPr lang="it-IT" sz="3200" dirty="0" smtClean="0"/>
              <a:t>Il SN deriva dall’ectoderma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2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320" r="1526"/>
          <a:stretch>
            <a:fillRect/>
          </a:stretch>
        </p:blipFill>
        <p:spPr>
          <a:xfrm>
            <a:off x="4241019" y="0"/>
            <a:ext cx="7776633" cy="2884487"/>
          </a:xfrm>
          <a:noFill/>
          <a:ln/>
        </p:spPr>
      </p:pic>
      <p:pic>
        <p:nvPicPr>
          <p:cNvPr id="45063" name="Picture 7" descr="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504" t="4068" r="1558" b="1582"/>
          <a:stretch>
            <a:fillRect/>
          </a:stretch>
        </p:blipFill>
        <p:spPr>
          <a:xfrm>
            <a:off x="7245058" y="3070177"/>
            <a:ext cx="3934884" cy="3573463"/>
          </a:xfrm>
          <a:noFill/>
          <a:ln/>
        </p:spPr>
      </p:pic>
      <p:sp>
        <p:nvSpPr>
          <p:cNvPr id="4" name="CasellaDiTesto 3"/>
          <p:cNvSpPr txBox="1"/>
          <p:nvPr/>
        </p:nvSpPr>
        <p:spPr>
          <a:xfrm>
            <a:off x="1083213" y="232475"/>
            <a:ext cx="3137096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omic Sans MS" pitchFamily="66" charset="0"/>
              </a:rPr>
              <a:t>il  midollo spinale occupa la parte dorsale e mediana dell’embrione e fa seguito al bulbo . E’ alloggiato nel canale vertebrale  ed è circondato dalle meningi </a:t>
            </a:r>
          </a:p>
          <a:p>
            <a:endParaRPr lang="it-IT" sz="2400" dirty="0" smtClean="0">
              <a:latin typeface="Comic Sans MS" pitchFamily="66" charset="0"/>
            </a:endParaRPr>
          </a:p>
          <a:p>
            <a:r>
              <a:rPr lang="it-IT" sz="2400" dirty="0" smtClean="0">
                <a:latin typeface="Comic Sans MS" pitchFamily="66" charset="0"/>
              </a:rPr>
              <a:t>Volume del midollo spinale varia in relazione all’età fetale: alto all’inizio ,poi minore per lo sviluppo dell’vescicole encefaliche </a:t>
            </a:r>
          </a:p>
          <a:p>
            <a:endParaRPr lang="it-IT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134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60351"/>
            <a:ext cx="10972800" cy="576263"/>
          </a:xfrm>
        </p:spPr>
        <p:txBody>
          <a:bodyPr/>
          <a:lstStyle/>
          <a:p>
            <a:r>
              <a:rPr lang="it-IT" sz="1800" b="1">
                <a:solidFill>
                  <a:srgbClr val="FF0000"/>
                </a:solidFill>
                <a:latin typeface="Comic Sans MS" pitchFamily="66" charset="0"/>
              </a:rPr>
              <a:t>MIDOLLO SPINALE E CANALE RACHIDEO</a:t>
            </a:r>
          </a:p>
        </p:txBody>
      </p:sp>
      <p:pic>
        <p:nvPicPr>
          <p:cNvPr id="59396" name="Picture 4" descr="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581" t="1341" b="5394"/>
          <a:stretch>
            <a:fillRect/>
          </a:stretch>
        </p:blipFill>
        <p:spPr>
          <a:xfrm>
            <a:off x="5299060" y="924804"/>
            <a:ext cx="6371167" cy="5589588"/>
          </a:xfrm>
          <a:noFill/>
          <a:ln/>
        </p:spPr>
      </p:pic>
      <p:sp>
        <p:nvSpPr>
          <p:cNvPr id="4" name="CasellaDiTesto 3"/>
          <p:cNvSpPr txBox="1"/>
          <p:nvPr/>
        </p:nvSpPr>
        <p:spPr>
          <a:xfrm>
            <a:off x="548640" y="1195754"/>
            <a:ext cx="507843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All’inizio il tubo neurale ed il canale vertebrale si sviluppano parallelamente . Il midollo occupa tutta la lunghezza del canale ed i nervi spinali ne escono perpendicolarmente per emergere tra i  corpi vertebrali</a:t>
            </a:r>
          </a:p>
          <a:p>
            <a:endParaRPr lang="it-IT" dirty="0" smtClean="0"/>
          </a:p>
          <a:p>
            <a:r>
              <a:rPr lang="it-IT" dirty="0" smtClean="0"/>
              <a:t>Dal 4° mese  l’accrescimento del tubo  neurale è rallentato ,mentre prosegue quello del canale vertebrale </a:t>
            </a:r>
          </a:p>
          <a:p>
            <a:endParaRPr lang="it-IT" dirty="0" smtClean="0"/>
          </a:p>
          <a:p>
            <a:r>
              <a:rPr lang="it-IT" dirty="0" smtClean="0"/>
              <a:t>Conseguenze:</a:t>
            </a:r>
          </a:p>
          <a:p>
            <a:r>
              <a:rPr lang="it-IT" dirty="0" smtClean="0"/>
              <a:t> il midollo spinale non occupa tutta la lunghezza del canale vertebrale</a:t>
            </a:r>
          </a:p>
          <a:p>
            <a:r>
              <a:rPr lang="it-IT" dirty="0" smtClean="0"/>
              <a:t> le radici dei nervi lombari e sacrali ,prima orizzontali ,sono trascinate verso il basso ,diventano lunghe ,verticali e formano la </a:t>
            </a:r>
            <a:r>
              <a:rPr lang="it-IT" dirty="0" err="1" smtClean="0">
                <a:solidFill>
                  <a:srgbClr val="FF0000"/>
                </a:solidFill>
              </a:rPr>
              <a:t>cauda</a:t>
            </a:r>
            <a:r>
              <a:rPr lang="it-IT" dirty="0" smtClean="0">
                <a:solidFill>
                  <a:srgbClr val="FF0000"/>
                </a:solidFill>
              </a:rPr>
              <a:t> equina </a:t>
            </a:r>
            <a:r>
              <a:rPr lang="it-IT" dirty="0" smtClean="0"/>
              <a:t>al di sotto del punto di arresto del midollo  </a:t>
            </a:r>
            <a:r>
              <a:rPr lang="it-IT" b="1" dirty="0" smtClean="0">
                <a:solidFill>
                  <a:srgbClr val="FF0000"/>
                </a:solidFill>
              </a:rPr>
              <a:t>(2° vertebre lombare </a:t>
            </a:r>
            <a:r>
              <a:rPr lang="it-IT" dirty="0" smtClean="0"/>
              <a:t>)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Tra L4 e L5 si può praticare la puntura lombare </a:t>
            </a:r>
            <a:r>
              <a:rPr lang="it-IT" dirty="0" smtClean="0"/>
              <a:t>. A questo livello si trovano solo meningi ,liquido cefalo rachidiano e i nervi mobili della </a:t>
            </a:r>
            <a:r>
              <a:rPr lang="it-IT" dirty="0" err="1" smtClean="0"/>
              <a:t>cauda</a:t>
            </a:r>
            <a:r>
              <a:rPr lang="it-IT" dirty="0" smtClean="0"/>
              <a:t> equina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6117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67286"/>
            <a:ext cx="10515600" cy="5909677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Processi di </a:t>
            </a:r>
            <a:r>
              <a:rPr lang="it-IT" dirty="0" err="1" smtClean="0">
                <a:solidFill>
                  <a:schemeClr val="bg1"/>
                </a:solidFill>
              </a:rPr>
              <a:t>mielinizzazione</a:t>
            </a:r>
            <a:r>
              <a:rPr lang="it-IT" dirty="0" smtClean="0">
                <a:solidFill>
                  <a:schemeClr val="bg1"/>
                </a:solidFill>
              </a:rPr>
              <a:t> degli assoni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Nel SNC ad opera degli oligodendrociti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Nel SNP ad opera  cellule di </a:t>
            </a:r>
            <a:r>
              <a:rPr lang="it-IT" dirty="0" err="1" smtClean="0">
                <a:solidFill>
                  <a:schemeClr val="bg1"/>
                </a:solidFill>
              </a:rPr>
              <a:t>Schwann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Hanno inizio nel 4° mese di vita intrauterina e procedono </a:t>
            </a:r>
            <a:r>
              <a:rPr lang="it-IT" dirty="0" smtClean="0">
                <a:solidFill>
                  <a:srgbClr val="FFC000"/>
                </a:solidFill>
              </a:rPr>
              <a:t>lentamente</a:t>
            </a:r>
            <a:r>
              <a:rPr lang="it-IT" dirty="0" smtClean="0">
                <a:solidFill>
                  <a:schemeClr val="bg1"/>
                </a:solidFill>
              </a:rPr>
              <a:t> in direzione </a:t>
            </a:r>
            <a:r>
              <a:rPr lang="it-IT" dirty="0" err="1" smtClean="0">
                <a:solidFill>
                  <a:schemeClr val="bg1"/>
                </a:solidFill>
              </a:rPr>
              <a:t>craniocaudale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(la  </a:t>
            </a:r>
            <a:r>
              <a:rPr lang="it-IT" dirty="0" err="1" smtClean="0">
                <a:solidFill>
                  <a:schemeClr val="bg1"/>
                </a:solidFill>
              </a:rPr>
              <a:t>mielinizzazione</a:t>
            </a:r>
            <a:r>
              <a:rPr lang="it-IT" dirty="0" smtClean="0">
                <a:solidFill>
                  <a:schemeClr val="bg1"/>
                </a:solidFill>
              </a:rPr>
              <a:t> dei tratti </a:t>
            </a:r>
            <a:r>
              <a:rPr lang="it-IT" dirty="0" err="1" smtClean="0">
                <a:solidFill>
                  <a:schemeClr val="bg1"/>
                </a:solidFill>
              </a:rPr>
              <a:t>cortico</a:t>
            </a:r>
            <a:r>
              <a:rPr lang="it-IT" dirty="0" smtClean="0">
                <a:solidFill>
                  <a:schemeClr val="bg1"/>
                </a:solidFill>
              </a:rPr>
              <a:t> spinali –via piramidali- si completa solo dopo il raggiungimento del 2° anno di età,mentre quella  delle aree associative del neopallio </a:t>
            </a:r>
            <a:r>
              <a:rPr lang="it-IT" dirty="0" err="1" smtClean="0">
                <a:solidFill>
                  <a:schemeClr val="bg1"/>
                </a:solidFill>
              </a:rPr>
              <a:t>–neocortex-</a:t>
            </a:r>
            <a:r>
              <a:rPr lang="it-IT" dirty="0" smtClean="0">
                <a:solidFill>
                  <a:schemeClr val="bg1"/>
                </a:solidFill>
              </a:rPr>
              <a:t> procede sino all’età dei 30 anni)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1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2-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51500" y="0"/>
            <a:ext cx="9383183" cy="4875212"/>
          </a:xfrm>
          <a:noFill/>
          <a:ln/>
        </p:spPr>
      </p:pic>
      <p:sp>
        <p:nvSpPr>
          <p:cNvPr id="4" name="CasellaDiTesto 3"/>
          <p:cNvSpPr txBox="1"/>
          <p:nvPr/>
        </p:nvSpPr>
        <p:spPr>
          <a:xfrm>
            <a:off x="1828800" y="5753686"/>
            <a:ext cx="923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placca neurale compare in 17 giornata  e deriva dal’ispessimento dell’ectoderma sopracordale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2284" y="0"/>
            <a:ext cx="10361083" cy="6492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sz="3200" dirty="0" smtClean="0"/>
              <a:t>Fine3°-inizio 4°settimana:</a:t>
            </a:r>
            <a:r>
              <a:rPr lang="it-IT" sz="3200" dirty="0" err="1" smtClean="0"/>
              <a:t>neurulazione</a:t>
            </a:r>
            <a:r>
              <a:rPr lang="it-IT" sz="3200" dirty="0" smtClean="0"/>
              <a:t>  (induzione da notocorda)</a:t>
            </a:r>
            <a:endParaRPr lang="en-US" sz="3200" dirty="0" smtClean="0"/>
          </a:p>
        </p:txBody>
      </p:sp>
      <p:pic>
        <p:nvPicPr>
          <p:cNvPr id="5123" name="Picture 5" descr="cresta neur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12192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56"/>
          <a:stretch>
            <a:fillRect/>
          </a:stretch>
        </p:blipFill>
        <p:spPr>
          <a:xfrm>
            <a:off x="1678517" y="981076"/>
            <a:ext cx="8930216" cy="47466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8" t="2722" r="572" b="1166"/>
          <a:stretch>
            <a:fillRect/>
          </a:stretch>
        </p:blipFill>
        <p:spPr>
          <a:xfrm>
            <a:off x="4847167" y="115889"/>
            <a:ext cx="4224867" cy="6669087"/>
          </a:xfrm>
          <a:noFill/>
          <a:ln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34433" y="404813"/>
            <a:ext cx="393700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sz="2800" b="1" dirty="0" smtClean="0">
                <a:solidFill>
                  <a:srgbClr val="00B050"/>
                </a:solidFill>
                <a:latin typeface="Comic Sans MS" pitchFamily="66" charset="0"/>
              </a:rPr>
              <a:t>La chiusura della doccia neurale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Comincia al 21 giorno ,</a:t>
            </a:r>
            <a:r>
              <a:rPr lang="it-IT" b="1" dirty="0" err="1" smtClean="0">
                <a:solidFill>
                  <a:srgbClr val="FF0000"/>
                </a:solidFill>
                <a:latin typeface="Comic Sans MS" pitchFamily="66" charset="0"/>
              </a:rPr>
              <a:t>inzia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 nella parte centrale e progredisce verso le due estremità</a:t>
            </a:r>
          </a:p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LE CRESTE GANGLIARI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Prima che si completi la chiusura del tubo neurale (futuro midollo spinale), gruppi cellulari si distaccano ,formano delle lamine longitudinali che precocemente si frammentano in abbozzi gangliari e altre popolazioni cellulari </a:t>
            </a:r>
          </a:p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it-IT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6388" name="Picture 4" descr="10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18" y="476250"/>
            <a:ext cx="10560049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324101" y="0"/>
            <a:ext cx="851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EVOLUZIONE MESODERMA </a:t>
            </a:r>
            <a:r>
              <a:rPr lang="it-IT" b="1" dirty="0" smtClean="0"/>
              <a:t>PARASSIALE        FORMAZIONE VERTEBRE : DAI SOMITI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7173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126066" y="2899305"/>
            <a:ext cx="3117850" cy="865717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vista dorsale</a:t>
            </a:r>
            <a:endParaRPr lang="en-US" smtClean="0"/>
          </a:p>
        </p:txBody>
      </p:sp>
      <p:pic>
        <p:nvPicPr>
          <p:cNvPr id="6147" name="Picture 5" descr="langman dorsale 19-20 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4960" y="1237956"/>
            <a:ext cx="9245724" cy="5620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MALFORMAZIONI MIDOLL0: </a:t>
            </a:r>
            <a:r>
              <a:rPr lang="it-IT" sz="2800" dirty="0"/>
              <a:t>Il rischio di ricorrenza calcolato in Italia è di 1 su 1000</a:t>
            </a:r>
            <a:r>
              <a:rPr lang="it-IT" dirty="0"/>
              <a:t>, </a:t>
            </a:r>
            <a:endParaRPr lang="it-IT" dirty="0" smtClean="0"/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derivano da turbe della chiusura della doccia neurale  alla 4° settimana di sviluppo 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 rot="16200000">
            <a:off x="-1140090" y="2887399"/>
            <a:ext cx="3814763" cy="865717"/>
          </a:xfrm>
        </p:spPr>
        <p:txBody>
          <a:bodyPr/>
          <a:lstStyle/>
          <a:p>
            <a:pPr eaLnBrk="1" hangingPunct="1">
              <a:defRPr/>
            </a:pPr>
            <a:r>
              <a:rPr lang="it-IT" smtClean="0"/>
              <a:t>vista dorsale</a:t>
            </a:r>
            <a:endParaRPr lang="en-US" smtClean="0"/>
          </a:p>
        </p:txBody>
      </p:sp>
      <p:pic>
        <p:nvPicPr>
          <p:cNvPr id="7171" name="Picture 5" descr="langman dorsale 22-23 g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9901" y="0"/>
            <a:ext cx="1045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012267" y="63293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5397500" y="3736976"/>
            <a:ext cx="28109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Chiusura bidirezionale del tubo neurale</a:t>
            </a:r>
          </a:p>
        </p:txBody>
      </p:sp>
      <p:sp>
        <p:nvSpPr>
          <p:cNvPr id="7174" name="Text Box 9"/>
          <p:cNvSpPr txBox="1">
            <a:spLocks noChangeArrowheads="1"/>
          </p:cNvSpPr>
          <p:nvPr/>
        </p:nvSpPr>
        <p:spPr bwMode="auto">
          <a:xfrm>
            <a:off x="10416117" y="260351"/>
            <a:ext cx="17758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Chiusura al 25</a:t>
            </a:r>
            <a:r>
              <a:rPr lang="it-IT" sz="2000" b="1" dirty="0" smtClean="0">
                <a:solidFill>
                  <a:srgbClr val="FF0000"/>
                </a:solidFill>
              </a:rPr>
              <a:t>°-28°giorno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9840385" y="6308726"/>
            <a:ext cx="257598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solidFill>
                  <a:srgbClr val="FF0000"/>
                </a:solidFill>
              </a:rPr>
              <a:t>Chiusura al 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945397"/>
            <a:ext cx="5598943" cy="2053883"/>
          </a:xfrm>
        </p:spPr>
        <p:txBody>
          <a:bodyPr>
            <a:normAutofit fontScale="90000"/>
          </a:bodyPr>
          <a:lstStyle/>
          <a:p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I</a:t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MECCANISMI MOLECOLARI 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7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INDUZIONE </a:t>
            </a:r>
            <a:r>
              <a:rPr lang="it-IT" sz="2700" b="1" dirty="0">
                <a:solidFill>
                  <a:srgbClr val="FF0000"/>
                </a:solidFill>
                <a:latin typeface="Comic Sans MS" pitchFamily="66" charset="0"/>
              </a:rPr>
              <a:t>DEL SISTEMA 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NERVOSO :le varie fasi della </a:t>
            </a:r>
            <a:r>
              <a:rPr lang="it-IT" sz="2700" b="1" dirty="0" err="1" smtClean="0">
                <a:solidFill>
                  <a:srgbClr val="FF0000"/>
                </a:solidFill>
                <a:latin typeface="Comic Sans MS" pitchFamily="66" charset="0"/>
              </a:rPr>
              <a:t>neurulazione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 sono </a:t>
            </a:r>
            <a:r>
              <a:rPr lang="it-IT" sz="2700" b="1" dirty="0" smtClean="0">
                <a:solidFill>
                  <a:schemeClr val="bg2">
                    <a:lumMod val="25000"/>
                  </a:schemeClr>
                </a:solidFill>
                <a:latin typeface="Comic Sans MS" pitchFamily="66" charset="0"/>
              </a:rPr>
              <a:t>indotte dalla corda dorsale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 (molecole segnale  FGF E TGF BETA)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il canale neurale a sua volta indurrà la formazione dell’arco posteriore delle vertebre (molecola SHH) 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meccanismo complesso che spiega le molteplici anomalie  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err="1" smtClean="0">
                <a:solidFill>
                  <a:srgbClr val="FF0000"/>
                </a:solidFill>
                <a:latin typeface="Comic Sans MS" pitchFamily="66" charset="0"/>
              </a:rPr>
              <a:t>neuroporo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 anteriore si chiude a 26 giorni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700" b="1" dirty="0" err="1" smtClean="0">
                <a:solidFill>
                  <a:srgbClr val="FF0000"/>
                </a:solidFill>
                <a:latin typeface="Comic Sans MS" pitchFamily="66" charset="0"/>
              </a:rPr>
              <a:t>neuroporo</a:t>
            </a:r>
            <a: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  <a:t> posteriore a 28 </a:t>
            </a:r>
            <a:br>
              <a:rPr lang="it-IT" sz="27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27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4820" name="Picture 4" descr="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75" b="2274"/>
          <a:stretch>
            <a:fillRect/>
          </a:stretch>
        </p:blipFill>
        <p:spPr>
          <a:xfrm>
            <a:off x="5472332" y="1299235"/>
            <a:ext cx="6719668" cy="46085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43345" y="0"/>
            <a:ext cx="11333019" cy="6858000"/>
          </a:xfrm>
          <a:solidFill>
            <a:schemeClr val="accent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it-IT" dirty="0" smtClean="0"/>
              <a:t>                                              </a:t>
            </a:r>
            <a:r>
              <a:rPr lang="it-IT" dirty="0" smtClean="0">
                <a:solidFill>
                  <a:schemeClr val="bg1"/>
                </a:solidFill>
              </a:rPr>
              <a:t>                                                                         </a:t>
            </a:r>
          </a:p>
          <a:p>
            <a:pPr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4000" dirty="0" err="1" smtClean="0">
                <a:solidFill>
                  <a:schemeClr val="bg1"/>
                </a:solidFill>
              </a:rPr>
              <a:t>Pliche</a:t>
            </a:r>
            <a:r>
              <a:rPr lang="it-IT" sz="4000" dirty="0" smtClean="0">
                <a:solidFill>
                  <a:schemeClr val="bg1"/>
                </a:solidFill>
              </a:rPr>
              <a:t> neurali non fuse per mancata induzione della corda sottostante  o per azione di agenti teratogeni sulle cellule </a:t>
            </a:r>
            <a:r>
              <a:rPr lang="it-IT" sz="4000" dirty="0" err="1" smtClean="0">
                <a:solidFill>
                  <a:schemeClr val="bg1"/>
                </a:solidFill>
              </a:rPr>
              <a:t>neuroepiteliali</a:t>
            </a:r>
            <a:r>
              <a:rPr lang="it-IT" sz="4000" dirty="0" smtClean="0">
                <a:solidFill>
                  <a:schemeClr val="bg1"/>
                </a:solidFill>
              </a:rPr>
              <a:t>  provenienti dalle </a:t>
            </a:r>
            <a:r>
              <a:rPr lang="it-IT" sz="4000" dirty="0" err="1" smtClean="0">
                <a:solidFill>
                  <a:schemeClr val="bg1"/>
                </a:solidFill>
              </a:rPr>
              <a:t>pliche</a:t>
            </a:r>
            <a:r>
              <a:rPr lang="it-IT" sz="4000" dirty="0" smtClean="0">
                <a:solidFill>
                  <a:schemeClr val="bg1"/>
                </a:solidFill>
              </a:rPr>
              <a:t> neurali </a:t>
            </a:r>
          </a:p>
          <a:p>
            <a:pPr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La formazione del canale neurale influenza la formazione dell’arco posteriore delle vertebre</a:t>
            </a:r>
          </a:p>
          <a:p>
            <a:pPr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 Anomalie  neurali e vertebrali possono riguardare aree estese o circoscritte ad una piccola area.</a:t>
            </a:r>
          </a:p>
          <a:p>
            <a:pPr algn="ctr"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SPINA BIFIDA 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FF00"/>
                </a:solidFill>
              </a:rPr>
              <a:t>SPINA BIFIDA </a:t>
            </a:r>
            <a:r>
              <a:rPr lang="it-IT" dirty="0" smtClean="0">
                <a:solidFill>
                  <a:schemeClr val="bg1"/>
                </a:solidFill>
              </a:rPr>
              <a:t>:mancata fusione delle  due metà degli archi vertebrali .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Più frequente nelle femmine che nei maschi . La maggior parte si presenta aperta e ricoperta da sottile membrana.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Chiusa o occulta se coperta da spessa membrana o da pelle: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no sintomi clinici –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20% di colonne vertebrali esaminate </a:t>
            </a:r>
            <a:r>
              <a:rPr lang="it-IT" dirty="0" err="1" smtClean="0">
                <a:solidFill>
                  <a:schemeClr val="bg1"/>
                </a:solidFill>
              </a:rPr>
              <a:t>radiograficamente</a:t>
            </a:r>
            <a:r>
              <a:rPr lang="it-IT" dirty="0" smtClean="0">
                <a:solidFill>
                  <a:schemeClr val="bg1"/>
                </a:solidFill>
              </a:rPr>
              <a:t> presentano spina bifida occulta  a livello della </a:t>
            </a:r>
            <a:r>
              <a:rPr lang="it-IT" dirty="0" err="1" smtClean="0">
                <a:solidFill>
                  <a:schemeClr val="bg1"/>
                </a:solidFill>
              </a:rPr>
              <a:t>I°</a:t>
            </a:r>
            <a:r>
              <a:rPr lang="it-IT" dirty="0" smtClean="0">
                <a:solidFill>
                  <a:schemeClr val="bg1"/>
                </a:solidFill>
              </a:rPr>
              <a:t> vertebra sacrale . Normale midollo spinale e nervi spinali .Sintomi neurologici  assenti.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3% degli adulti spina bifida occulta dell’</a:t>
            </a:r>
            <a:r>
              <a:rPr lang="it-IT" dirty="0" err="1" smtClean="0">
                <a:solidFill>
                  <a:schemeClr val="bg1"/>
                </a:solidFill>
              </a:rPr>
              <a:t>atlantide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rgbClr val="FFC000"/>
                </a:solidFill>
              </a:rPr>
              <a:t>Spina bifida cistica </a:t>
            </a:r>
            <a:r>
              <a:rPr lang="it-IT" dirty="0" smtClean="0">
                <a:solidFill>
                  <a:schemeClr val="bg1"/>
                </a:solidFill>
              </a:rPr>
              <a:t>coinvolto il midollo spinale e le meningi ,quindi sintomi neurologici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39" t="7404" r="896"/>
          <a:stretch>
            <a:fillRect/>
          </a:stretch>
        </p:blipFill>
        <p:spPr>
          <a:xfrm>
            <a:off x="3215218" y="403225"/>
            <a:ext cx="6203949" cy="61214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b="6869"/>
          <a:stretch/>
        </p:blipFill>
        <p:spPr>
          <a:xfrm>
            <a:off x="3048001" y="669963"/>
            <a:ext cx="9143999" cy="518613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177870"/>
            <a:ext cx="36061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Seno dermico spinale  che si apre in una fossetta cutanea </a:t>
            </a:r>
          </a:p>
          <a:p>
            <a:endParaRPr lang="it-IT" dirty="0" smtClean="0"/>
          </a:p>
          <a:p>
            <a:r>
              <a:rPr lang="it-IT" dirty="0" smtClean="0"/>
              <a:t>La fossetta cutanea è in questo</a:t>
            </a:r>
          </a:p>
          <a:p>
            <a:r>
              <a:rPr lang="it-IT" dirty="0" smtClean="0"/>
              <a:t> caso   connessa con la dura madre tramite un cordone  fibroso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531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16976"/>
            <a:ext cx="10515600" cy="595998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La spina bifida detta </a:t>
            </a:r>
            <a:r>
              <a:rPr lang="it-IT" dirty="0" smtClean="0">
                <a:solidFill>
                  <a:srgbClr val="FFC000"/>
                </a:solidFill>
              </a:rPr>
              <a:t>cistica </a:t>
            </a:r>
            <a:r>
              <a:rPr lang="it-IT" dirty="0" smtClean="0">
                <a:solidFill>
                  <a:schemeClr val="bg1"/>
                </a:solidFill>
              </a:rPr>
              <a:t>a causa del </a:t>
            </a:r>
            <a:r>
              <a:rPr lang="it-IT" dirty="0" smtClean="0">
                <a:solidFill>
                  <a:srgbClr val="FFC000"/>
                </a:solidFill>
              </a:rPr>
              <a:t>sacco associato (o ernia)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Se il sacco contiene </a:t>
            </a:r>
            <a:r>
              <a:rPr lang="it-IT" dirty="0" smtClean="0">
                <a:solidFill>
                  <a:srgbClr val="FFC000"/>
                </a:solidFill>
              </a:rPr>
              <a:t>meningi </a:t>
            </a:r>
            <a:r>
              <a:rPr lang="it-IT" dirty="0" smtClean="0">
                <a:solidFill>
                  <a:schemeClr val="bg1"/>
                </a:solidFill>
              </a:rPr>
              <a:t>e liquido cerebrospinale si parla di spina bifida con </a:t>
            </a:r>
            <a:r>
              <a:rPr lang="it-IT" dirty="0" smtClean="0">
                <a:solidFill>
                  <a:srgbClr val="FFC000"/>
                </a:solidFill>
              </a:rPr>
              <a:t>meningocele</a:t>
            </a:r>
            <a:r>
              <a:rPr lang="it-IT" dirty="0" smtClean="0">
                <a:solidFill>
                  <a:schemeClr val="bg1"/>
                </a:solidFill>
              </a:rPr>
              <a:t> . Midollo spinale e radici spinali mantengono la loro normale posizione ma vi possono essere malformazioni del midollo spinale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bg1"/>
                </a:solidFill>
              </a:rPr>
              <a:t>Se il sacco contiene anche il </a:t>
            </a:r>
            <a:r>
              <a:rPr lang="it-IT" dirty="0" smtClean="0">
                <a:solidFill>
                  <a:srgbClr val="FFC000"/>
                </a:solidFill>
              </a:rPr>
              <a:t>midollo</a:t>
            </a:r>
            <a:r>
              <a:rPr lang="it-IT" dirty="0" smtClean="0">
                <a:solidFill>
                  <a:schemeClr val="bg1"/>
                </a:solidFill>
              </a:rPr>
              <a:t> e/o radici si ha la spina bifida con </a:t>
            </a:r>
            <a:r>
              <a:rPr lang="it-IT" dirty="0" err="1" smtClean="0">
                <a:solidFill>
                  <a:srgbClr val="FFC000"/>
                </a:solidFill>
              </a:rPr>
              <a:t>meningomielocele</a:t>
            </a:r>
            <a:r>
              <a:rPr lang="it-IT" dirty="0" smtClean="0">
                <a:solidFill>
                  <a:srgbClr val="FFC000"/>
                </a:solidFill>
              </a:rPr>
              <a:t>: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199" y="1825624"/>
            <a:ext cx="44463039" cy="1768953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3208" y="191386"/>
            <a:ext cx="11792187" cy="696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58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798" r="1518" b="1994"/>
          <a:stretch>
            <a:fillRect/>
          </a:stretch>
        </p:blipFill>
        <p:spPr>
          <a:xfrm>
            <a:off x="0" y="3312160"/>
            <a:ext cx="6096000" cy="3197225"/>
          </a:xfrm>
          <a:noFill/>
          <a:ln/>
        </p:spPr>
      </p:pic>
      <p:pic>
        <p:nvPicPr>
          <p:cNvPr id="244739" name="Picture 3" descr="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518" t="3717" r="3990"/>
          <a:stretch>
            <a:fillRect/>
          </a:stretch>
        </p:blipFill>
        <p:spPr>
          <a:xfrm>
            <a:off x="6612174" y="2720097"/>
            <a:ext cx="5806016" cy="3878263"/>
          </a:xfrm>
          <a:noFill/>
          <a:ln/>
        </p:spPr>
      </p:pic>
      <p:sp>
        <p:nvSpPr>
          <p:cNvPr id="4" name="CasellaDiTesto 3"/>
          <p:cNvSpPr txBox="1"/>
          <p:nvPr/>
        </p:nvSpPr>
        <p:spPr>
          <a:xfrm>
            <a:off x="0" y="604911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SPINA BIFIDA CISTICA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Nel ratto indotta sperimentalmente con </a:t>
            </a:r>
            <a:r>
              <a:rPr lang="it-IT" b="1" dirty="0" smtClean="0">
                <a:solidFill>
                  <a:srgbClr val="002060"/>
                </a:solidFill>
              </a:rPr>
              <a:t>ipervitaminosi A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della madre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Midollo spinale aperto. Tessuto nervoso in continuità con la cute riproducendo la stadio di placca o doccia neurale . La doccia prolifera all’esterno e la cavità ependimale aperta lascia defluire il liquido cefalorachidiano.  Sconvolta  l’organizzazione della  sostanza bianca ,grigia ,dei gangli spinali e delle radici spinali.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1508" name="Picture 4" descr="scansione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67" y="476251"/>
            <a:ext cx="10847917" cy="595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222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928" t="3343" r="3416" b="1653"/>
          <a:stretch>
            <a:fillRect/>
          </a:stretch>
        </p:blipFill>
        <p:spPr>
          <a:xfrm>
            <a:off x="824388" y="2465388"/>
            <a:ext cx="5342467" cy="4392612"/>
          </a:xfrm>
        </p:spPr>
      </p:pic>
      <p:pic>
        <p:nvPicPr>
          <p:cNvPr id="11267" name="Picture 3" descr="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988" t="2834" r="3932"/>
          <a:stretch>
            <a:fillRect/>
          </a:stretch>
        </p:blipFill>
        <p:spPr>
          <a:xfrm>
            <a:off x="6390505" y="2668506"/>
            <a:ext cx="5084233" cy="3844925"/>
          </a:xfrm>
        </p:spPr>
      </p:pic>
      <p:sp>
        <p:nvSpPr>
          <p:cNvPr id="4" name="CasellaDiTesto 3"/>
          <p:cNvSpPr txBox="1"/>
          <p:nvPr/>
        </p:nvSpPr>
        <p:spPr>
          <a:xfrm>
            <a:off x="0" y="0"/>
            <a:ext cx="14745231" cy="156966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Spina bifida con </a:t>
            </a:r>
            <a:r>
              <a:rPr lang="it-IT" sz="2400" dirty="0" err="1" smtClean="0">
                <a:solidFill>
                  <a:schemeClr val="bg1"/>
                </a:solidFill>
              </a:rPr>
              <a:t>mieloschisi</a:t>
            </a:r>
            <a:r>
              <a:rPr lang="it-IT" sz="2400" dirty="0" smtClean="0">
                <a:solidFill>
                  <a:schemeClr val="bg1"/>
                </a:solidFill>
              </a:rPr>
              <a:t> :midollo spinale rimane aperto per mancata chiusura delle </a:t>
            </a:r>
            <a:r>
              <a:rPr lang="it-IT" sz="2400" dirty="0" err="1" smtClean="0">
                <a:solidFill>
                  <a:schemeClr val="bg1"/>
                </a:solidFill>
              </a:rPr>
              <a:t>pliche</a:t>
            </a:r>
            <a:endParaRPr lang="it-IT" sz="2400" dirty="0" smtClean="0">
              <a:solidFill>
                <a:schemeClr val="bg1"/>
              </a:solidFill>
            </a:endParaRPr>
          </a:p>
          <a:p>
            <a:r>
              <a:rPr lang="it-IT" sz="2400" dirty="0" smtClean="0">
                <a:solidFill>
                  <a:schemeClr val="bg1"/>
                </a:solidFill>
              </a:rPr>
              <a:t> neurali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Massa piatta di tessuto nervoso dovuto ad uno </a:t>
            </a:r>
            <a:r>
              <a:rPr lang="it-IT" sz="2400" b="1" dirty="0" smtClean="0">
                <a:solidFill>
                  <a:srgbClr val="FFC000"/>
                </a:solidFill>
              </a:rPr>
              <a:t>sviluppo locale eccessivo della piastra neurale </a:t>
            </a:r>
            <a:r>
              <a:rPr lang="it-IT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sz="2400" dirty="0" smtClean="0">
                <a:solidFill>
                  <a:schemeClr val="bg1"/>
                </a:solidFill>
              </a:rPr>
              <a:t> Ne consegue che il </a:t>
            </a:r>
            <a:r>
              <a:rPr lang="it-IT" sz="2400" dirty="0" err="1" smtClean="0">
                <a:solidFill>
                  <a:schemeClr val="bg1"/>
                </a:solidFill>
              </a:rPr>
              <a:t>neuroporo</a:t>
            </a:r>
            <a:r>
              <a:rPr lang="it-IT" sz="2400" dirty="0" smtClean="0">
                <a:solidFill>
                  <a:schemeClr val="bg1"/>
                </a:solidFill>
              </a:rPr>
              <a:t> caudale non si chiude  alla fine della 4° settimana  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4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3" t="2248"/>
          <a:stretch>
            <a:fillRect/>
          </a:stretch>
        </p:blipFill>
        <p:spPr>
          <a:xfrm>
            <a:off x="1968501" y="981076"/>
            <a:ext cx="8064500" cy="4970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 dirty="0" smtClean="0"/>
              <a:t>DIFETTO CHIUSURA TUBO NEURALE</a:t>
            </a:r>
          </a:p>
        </p:txBody>
      </p:sp>
      <p:pic>
        <p:nvPicPr>
          <p:cNvPr id="10243" name="Picture 3" descr="4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1222" t="6709" r="2417" b="3284"/>
          <a:stretch>
            <a:fillRect/>
          </a:stretch>
        </p:blipFill>
        <p:spPr>
          <a:xfrm>
            <a:off x="5668433" y="2406624"/>
            <a:ext cx="6523567" cy="3602037"/>
          </a:xfrm>
        </p:spPr>
      </p:pic>
      <p:sp>
        <p:nvSpPr>
          <p:cNvPr id="4" name="CasellaDiTesto 3"/>
          <p:cNvSpPr txBox="1"/>
          <p:nvPr/>
        </p:nvSpPr>
        <p:spPr>
          <a:xfrm>
            <a:off x="717452" y="1772529"/>
            <a:ext cx="21101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1/1000</a:t>
            </a:r>
          </a:p>
          <a:p>
            <a:r>
              <a:rPr lang="it-IT" dirty="0" smtClean="0"/>
              <a:t>Mancata chiusura del </a:t>
            </a:r>
            <a:r>
              <a:rPr lang="it-IT" dirty="0" err="1" smtClean="0"/>
              <a:t>neuroporo</a:t>
            </a:r>
            <a:r>
              <a:rPr lang="it-IT" dirty="0" smtClean="0"/>
              <a:t> posteriore ,il midollo fuoriesce dalla colonna vertebrale con conseguenti lesioni neurologiche ,perdita funzionalità a carico degli arti inferiori ,incontinenza urinaria e fecale. </a:t>
            </a:r>
            <a:r>
              <a:rPr lang="it-IT" b="1" dirty="0" smtClean="0">
                <a:solidFill>
                  <a:srgbClr val="FF0000"/>
                </a:solidFill>
              </a:rPr>
              <a:t>Deficit acido folico </a:t>
            </a:r>
            <a:r>
              <a:rPr lang="it-IT" dirty="0" smtClean="0"/>
              <a:t>in gravidanza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Studi su animali di laboratorio portano all’ipotesi che esistono   5 siti  di chiusura coinvolti nella formazione del tubo neurale 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Mancata chiusura sito 1                            spina bifida cistica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Sito 2                                                            </a:t>
            </a:r>
            <a:r>
              <a:rPr lang="it-IT" dirty="0" err="1" smtClean="0">
                <a:solidFill>
                  <a:schemeClr val="bg1"/>
                </a:solidFill>
              </a:rPr>
              <a:t>meroencefalia</a:t>
            </a:r>
            <a:r>
              <a:rPr lang="it-IT" dirty="0" smtClean="0">
                <a:solidFill>
                  <a:schemeClr val="bg1"/>
                </a:solidFill>
              </a:rPr>
              <a:t>  o anencefalia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 sito  2,4,1                                                    </a:t>
            </a:r>
            <a:r>
              <a:rPr lang="it-IT" dirty="0" err="1" smtClean="0">
                <a:solidFill>
                  <a:schemeClr val="bg1"/>
                </a:solidFill>
              </a:rPr>
              <a:t>cranioschisi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 non chiusura del sito 3                             rara 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260" y="1"/>
            <a:ext cx="11809776" cy="712123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it-IT" dirty="0" smtClean="0">
              <a:solidFill>
                <a:srgbClr val="FFFF00"/>
              </a:solidFill>
            </a:endParaRPr>
          </a:p>
          <a:p>
            <a:endParaRPr lang="it-IT" dirty="0" smtClean="0">
              <a:solidFill>
                <a:srgbClr val="FFFF00"/>
              </a:solidFill>
            </a:endParaRPr>
          </a:p>
          <a:p>
            <a:endParaRPr lang="it-IT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</a:rPr>
              <a:t>  COMUNI TERATOGENI</a:t>
            </a:r>
          </a:p>
          <a:p>
            <a:pPr>
              <a:buNone/>
            </a:pPr>
            <a:endParaRPr lang="it-IT" dirty="0">
              <a:solidFill>
                <a:srgbClr val="FFFF00"/>
              </a:solidFill>
            </a:endParaRPr>
          </a:p>
          <a:p>
            <a:r>
              <a:rPr lang="it-IT" b="1" dirty="0">
                <a:solidFill>
                  <a:srgbClr val="FFC000"/>
                </a:solidFill>
              </a:rPr>
              <a:t>Etanolo</a:t>
            </a:r>
            <a:r>
              <a:rPr lang="it-IT" dirty="0">
                <a:solidFill>
                  <a:schemeClr val="bg1"/>
                </a:solidFill>
              </a:rPr>
              <a:t> (sindrome feto alcolica :anomalie migrazione dei neuroni e delle cellule della cresta neurale ,ridotto sviluppo cervello ,deficit cognitivi)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Meccanismo molecolare : etanolo inibisce  indirettamente formazione di acido retinoico a partire da vit. A  che ha fondamentale ruolo nella morfogenesi del S. N. e </a:t>
            </a:r>
            <a:r>
              <a:rPr lang="it-IT" dirty="0" smtClean="0">
                <a:solidFill>
                  <a:schemeClr val="bg1"/>
                </a:solidFill>
              </a:rPr>
              <a:t>anche degli </a:t>
            </a:r>
            <a:r>
              <a:rPr lang="it-IT" dirty="0">
                <a:solidFill>
                  <a:schemeClr val="bg1"/>
                </a:solidFill>
              </a:rPr>
              <a:t>arti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913"/>
          <a:stretch/>
        </p:blipFill>
        <p:spPr>
          <a:xfrm>
            <a:off x="6864928" y="550286"/>
            <a:ext cx="5029200" cy="560047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20982" y="665018"/>
            <a:ext cx="525087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Bambino con spina bifida cistica</a:t>
            </a:r>
          </a:p>
          <a:p>
            <a:r>
              <a:rPr lang="it-IT" sz="2800" dirty="0" smtClean="0"/>
              <a:t>Spina bifida con </a:t>
            </a:r>
            <a:r>
              <a:rPr lang="it-IT" sz="2800" dirty="0" err="1" smtClean="0"/>
              <a:t>meningomielocele</a:t>
            </a:r>
            <a:r>
              <a:rPr lang="it-IT" sz="2800" dirty="0" smtClean="0"/>
              <a:t> nella regione lombare  (con la sacrale ,regione più frequente) </a:t>
            </a:r>
          </a:p>
          <a:p>
            <a:endParaRPr lang="it-IT" sz="2800" dirty="0" smtClean="0"/>
          </a:p>
          <a:p>
            <a:r>
              <a:rPr lang="it-IT" sz="2800" dirty="0" smtClean="0"/>
              <a:t>Il coinvolgimento nervoso ha alterato gli arti inferiori</a:t>
            </a:r>
          </a:p>
          <a:p>
            <a:endParaRPr lang="it-IT" sz="2800" dirty="0" smtClean="0"/>
          </a:p>
          <a:p>
            <a:r>
              <a:rPr lang="it-IT" sz="2800" dirty="0" smtClean="0"/>
              <a:t>Alcuni </a:t>
            </a:r>
            <a:r>
              <a:rPr lang="it-IT" sz="2800" b="1" dirty="0" smtClean="0">
                <a:solidFill>
                  <a:srgbClr val="FF0000"/>
                </a:solidFill>
              </a:rPr>
              <a:t>farmaci  (acido </a:t>
            </a:r>
            <a:r>
              <a:rPr lang="it-IT" sz="2800" b="1" dirty="0" err="1" smtClean="0">
                <a:solidFill>
                  <a:srgbClr val="FF0000"/>
                </a:solidFill>
              </a:rPr>
              <a:t>valproico</a:t>
            </a:r>
            <a:r>
              <a:rPr lang="it-IT" sz="2800" b="1" dirty="0" smtClean="0">
                <a:solidFill>
                  <a:srgbClr val="FF0000"/>
                </a:solidFill>
              </a:rPr>
              <a:t> –anticonvulsivo </a:t>
            </a:r>
            <a:r>
              <a:rPr lang="it-IT" sz="2800" dirty="0" smtClean="0"/>
              <a:t>) determinano aumento di incidenza spina bifida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56893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1522" y="653293"/>
            <a:ext cx="3713883" cy="540737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80655" y="914400"/>
            <a:ext cx="42629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Spina bifida con </a:t>
            </a:r>
            <a:r>
              <a:rPr lang="it-IT" sz="2800" dirty="0" err="1" smtClean="0"/>
              <a:t>mieloschisi</a:t>
            </a:r>
            <a:r>
              <a:rPr lang="it-IT" sz="2800" dirty="0" smtClean="0"/>
              <a:t> </a:t>
            </a:r>
          </a:p>
          <a:p>
            <a:endParaRPr lang="it-IT" sz="2800" dirty="0"/>
          </a:p>
        </p:txBody>
      </p:sp>
      <p:sp>
        <p:nvSpPr>
          <p:cNvPr id="4" name="Rettangolo 3"/>
          <p:cNvSpPr/>
          <p:nvPr/>
        </p:nvSpPr>
        <p:spPr>
          <a:xfrm>
            <a:off x="0" y="2967335"/>
            <a:ext cx="5584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Midollo spinale rimane aperto perché le </a:t>
            </a:r>
            <a:r>
              <a:rPr lang="it-IT" sz="2000" b="1" dirty="0" err="1" smtClean="0">
                <a:solidFill>
                  <a:srgbClr val="FF0000"/>
                </a:solidFill>
              </a:rPr>
              <a:t>pliche</a:t>
            </a:r>
            <a:r>
              <a:rPr lang="it-IT" sz="2000" b="1" dirty="0" smtClean="0">
                <a:solidFill>
                  <a:srgbClr val="FF0000"/>
                </a:solidFill>
              </a:rPr>
              <a:t> neurali non si sono fuse (massa piatta di tessuto nervoso )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129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7413" y="1207601"/>
            <a:ext cx="8357787" cy="375362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45920" y="5809957"/>
            <a:ext cx="984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Quando l’ernia contiene anche il midollo spinale  come nell’immagine si parla di </a:t>
            </a:r>
            <a:r>
              <a:rPr lang="it-IT" b="1" dirty="0" err="1" smtClean="0">
                <a:solidFill>
                  <a:srgbClr val="FF0000"/>
                </a:solidFill>
              </a:rPr>
              <a:t>mielomeningocele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7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5565" y="328306"/>
            <a:ext cx="5847374" cy="62600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6976" y="743919"/>
            <a:ext cx="5129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La colonna vertebrale può essere rintracciata  con </a:t>
            </a:r>
          </a:p>
          <a:p>
            <a:r>
              <a:rPr lang="it-IT" dirty="0" smtClean="0"/>
              <a:t>ecografia da 8 a 10 settimane dopo il concepimento</a:t>
            </a:r>
          </a:p>
          <a:p>
            <a:r>
              <a:rPr lang="it-IT" dirty="0" smtClean="0"/>
              <a:t> e la spina bifida cistica è visibile come una massa cistica adiacente all’area interessata della colonna vertebrale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8773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10154" y="0"/>
            <a:ext cx="5458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1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12192000" cy="19812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defRPr/>
            </a:pPr>
            <a:endParaRPr lang="it-IT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14789"/>
            <a:ext cx="12192000" cy="5143211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None/>
            </a:pPr>
            <a:r>
              <a:rPr lang="it-IT" sz="3600" b="1" dirty="0" smtClean="0">
                <a:solidFill>
                  <a:schemeClr val="bg1"/>
                </a:solidFill>
              </a:rPr>
              <a:t>Sviluppo delle vertebre</a:t>
            </a:r>
          </a:p>
          <a:p>
            <a:pPr eaLnBrk="1" hangingPunct="1"/>
            <a:endParaRPr lang="it-IT" dirty="0" smtClean="0"/>
          </a:p>
        </p:txBody>
      </p:sp>
      <p:pic>
        <p:nvPicPr>
          <p:cNvPr id="23556" name="Picture 4" descr="17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115" y="384083"/>
            <a:ext cx="6867812" cy="5654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it-IT" sz="3200" b="1" dirty="0" smtClean="0">
                <a:solidFill>
                  <a:schemeClr val="bg1"/>
                </a:solidFill>
              </a:rPr>
              <a:t>RIASSUMENDO: DIFETTI CHIUSURA TUBO NEURALE e nella  fusione archi vertebrali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82" y="1728643"/>
            <a:ext cx="10515600" cy="4351338"/>
          </a:xfrm>
          <a:solidFill>
            <a:srgbClr val="FFC0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it-IT" sz="2800" dirty="0" smtClean="0"/>
          </a:p>
          <a:p>
            <a:pPr eaLnBrk="1" hangingPunct="1">
              <a:lnSpc>
                <a:spcPct val="90000"/>
              </a:lnSpc>
            </a:pPr>
            <a:r>
              <a:rPr lang="it-IT" sz="2800" b="1" dirty="0" smtClean="0"/>
              <a:t>Spina bifida occulta con arco vertebrale incompleto(ciuffetto peli sulla cute)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b="1" dirty="0" smtClean="0"/>
              <a:t>Meningocele:protrusioni meningi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b="1" dirty="0" err="1" smtClean="0"/>
              <a:t>Mielomeningocele</a:t>
            </a:r>
            <a:r>
              <a:rPr lang="it-IT" sz="2800" b="1" dirty="0" smtClean="0"/>
              <a:t>:protrusione meningi e tessuto nervoso</a:t>
            </a:r>
          </a:p>
          <a:p>
            <a:pPr eaLnBrk="1" hangingPunct="1">
              <a:lnSpc>
                <a:spcPct val="90000"/>
              </a:lnSpc>
            </a:pPr>
            <a:r>
              <a:rPr lang="it-IT" sz="2800" b="1" dirty="0" err="1" smtClean="0"/>
              <a:t>Anencefalia</a:t>
            </a:r>
            <a:r>
              <a:rPr lang="it-IT" sz="2800" b="1" dirty="0" smtClean="0"/>
              <a:t>:mancata chiusura tubo anteriore (letale)</a:t>
            </a:r>
          </a:p>
          <a:p>
            <a:pPr eaLnBrk="1" hangingPunct="1">
              <a:lnSpc>
                <a:spcPct val="90000"/>
              </a:lnSpc>
            </a:pPr>
            <a:endParaRPr lang="it-IT" sz="2800" b="1" dirty="0" smtClean="0"/>
          </a:p>
          <a:p>
            <a:pPr eaLnBrk="1" hangingPunct="1">
              <a:lnSpc>
                <a:spcPct val="90000"/>
              </a:lnSpc>
              <a:buFont typeface="Verdana" pitchFamily="34" charset="0"/>
              <a:buNone/>
            </a:pPr>
            <a:r>
              <a:rPr lang="it-IT" sz="2800" b="1" dirty="0" smtClean="0"/>
              <a:t>	Assunzione di acido folico per ridurre difetti fusione tubo neurale</a:t>
            </a:r>
          </a:p>
          <a:p>
            <a:pPr eaLnBrk="1" hangingPunct="1">
              <a:lnSpc>
                <a:spcPct val="90000"/>
              </a:lnSpc>
            </a:pPr>
            <a:endParaRPr lang="it-IT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>
                <a:solidFill>
                  <a:srgbClr val="FFC000"/>
                </a:solidFill>
              </a:rPr>
              <a:t>Paralisi sfinterica ( sfinteri vescicali e o anali) </a:t>
            </a:r>
            <a:r>
              <a:rPr lang="it-IT" dirty="0" smtClean="0">
                <a:solidFill>
                  <a:schemeClr val="bg1"/>
                </a:solidFill>
              </a:rPr>
              <a:t>per </a:t>
            </a:r>
            <a:r>
              <a:rPr lang="it-IT" dirty="0" err="1" smtClean="0">
                <a:solidFill>
                  <a:schemeClr val="bg1"/>
                </a:solidFill>
              </a:rPr>
              <a:t>meningomielocele</a:t>
            </a:r>
            <a:r>
              <a:rPr lang="it-IT" dirty="0" smtClean="0">
                <a:solidFill>
                  <a:schemeClr val="bg1"/>
                </a:solidFill>
              </a:rPr>
              <a:t> lombo sacrale  (anche anestesia a sella)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Diagnosi in utero quando </a:t>
            </a:r>
            <a:r>
              <a:rPr lang="it-IT" dirty="0" smtClean="0">
                <a:solidFill>
                  <a:srgbClr val="FFC000"/>
                </a:solidFill>
              </a:rPr>
              <a:t>alto livello di </a:t>
            </a:r>
            <a:r>
              <a:rPr lang="it-IT" dirty="0" err="1" smtClean="0">
                <a:solidFill>
                  <a:srgbClr val="FFC000"/>
                </a:solidFill>
              </a:rPr>
              <a:t>alfafetoproteina</a:t>
            </a:r>
            <a:r>
              <a:rPr lang="it-IT" dirty="0" smtClean="0">
                <a:solidFill>
                  <a:srgbClr val="FFC000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nel liquido amniotico o nel sangue materno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Marcato deficit neurologico perché il tessuto nervoso è incorporato nella parete del sacco impedendo lo sviluppo delle fibre nervose.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dirty="0" err="1" smtClean="0">
                <a:solidFill>
                  <a:schemeClr val="bg1"/>
                </a:solidFill>
              </a:rPr>
              <a:t>meningomielocele</a:t>
            </a:r>
            <a:r>
              <a:rPr lang="it-IT" dirty="0" smtClean="0">
                <a:solidFill>
                  <a:schemeClr val="bg1"/>
                </a:solidFill>
              </a:rPr>
              <a:t>  può essere coperto da cute o da sottile membrana </a:t>
            </a:r>
          </a:p>
          <a:p>
            <a:pPr>
              <a:buNone/>
            </a:pPr>
            <a:endParaRPr lang="it-IT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r>
              <a:rPr lang="it-IT" smtClean="0"/>
              <a:t>                                             DISABILITA’ </a:t>
            </a:r>
            <a:r>
              <a:rPr lang="it-IT" dirty="0" smtClean="0"/>
              <a:t>SPINA </a:t>
            </a:r>
            <a:r>
              <a:rPr lang="it-IT" dirty="0"/>
              <a:t>BIFIDA 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3200" dirty="0" smtClean="0"/>
              <a:t>Il </a:t>
            </a:r>
            <a:r>
              <a:rPr lang="it-IT" sz="3200" dirty="0"/>
              <a:t>livello di lesione determina </a:t>
            </a:r>
            <a:r>
              <a:rPr lang="it-IT" sz="3200" dirty="0" smtClean="0"/>
              <a:t>una perdita di </a:t>
            </a:r>
            <a:r>
              <a:rPr lang="it-IT" sz="3200" dirty="0" err="1" smtClean="0"/>
              <a:t>sensibiltà</a:t>
            </a:r>
            <a:r>
              <a:rPr lang="it-IT" sz="3200" dirty="0" smtClean="0"/>
              <a:t> in un’area </a:t>
            </a:r>
            <a:r>
              <a:rPr lang="it-IT" sz="3200" dirty="0"/>
              <a:t>della </a:t>
            </a:r>
            <a:r>
              <a:rPr lang="it-IT" sz="3200" dirty="0">
                <a:solidFill>
                  <a:srgbClr val="FF0000"/>
                </a:solidFill>
              </a:rPr>
              <a:t>pelle </a:t>
            </a:r>
            <a:r>
              <a:rPr lang="it-IT" sz="3200" dirty="0" smtClean="0">
                <a:solidFill>
                  <a:srgbClr val="FF0000"/>
                </a:solidFill>
              </a:rPr>
              <a:t>e muscoli</a:t>
            </a:r>
            <a:r>
              <a:rPr lang="it-IT" sz="3200" dirty="0" smtClean="0"/>
              <a:t>. </a:t>
            </a:r>
          </a:p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 smtClean="0"/>
              <a:t>Corrispondente </a:t>
            </a:r>
            <a:r>
              <a:rPr lang="it-IT" sz="3200" dirty="0"/>
              <a:t>perdita  </a:t>
            </a:r>
            <a:r>
              <a:rPr lang="it-IT" sz="3200" dirty="0" err="1">
                <a:solidFill>
                  <a:srgbClr val="FF0000"/>
                </a:solidFill>
              </a:rPr>
              <a:t>dermatomica</a:t>
            </a:r>
            <a:r>
              <a:rPr lang="it-IT" sz="3200" dirty="0">
                <a:solidFill>
                  <a:srgbClr val="FF0000"/>
                </a:solidFill>
              </a:rPr>
              <a:t>  della </a:t>
            </a:r>
            <a:r>
              <a:rPr lang="it-IT" sz="3200" dirty="0" smtClean="0">
                <a:solidFill>
                  <a:srgbClr val="FF0000"/>
                </a:solidFill>
              </a:rPr>
              <a:t>sensazione, </a:t>
            </a:r>
            <a:r>
              <a:rPr lang="it-IT" sz="3200" dirty="0" smtClean="0"/>
              <a:t>associata </a:t>
            </a:r>
            <a:r>
              <a:rPr lang="it-IT" sz="3200" dirty="0"/>
              <a:t>con </a:t>
            </a:r>
            <a:r>
              <a:rPr lang="it-IT" sz="3200" dirty="0">
                <a:solidFill>
                  <a:srgbClr val="FF0000"/>
                </a:solidFill>
              </a:rPr>
              <a:t>paralisi completa o parziale della muscolatura scheletrica </a:t>
            </a:r>
            <a:endParaRPr lang="it-IT" sz="3200" dirty="0" smtClean="0"/>
          </a:p>
          <a:p>
            <a:pPr marL="0" indent="0">
              <a:buNone/>
            </a:pPr>
            <a:endParaRPr lang="it-IT" sz="3200" b="1" dirty="0"/>
          </a:p>
          <a:p>
            <a:pPr marL="0" indent="0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Perdita </a:t>
            </a:r>
            <a:r>
              <a:rPr lang="it-IT" sz="3200" b="1" dirty="0" err="1" smtClean="0">
                <a:solidFill>
                  <a:srgbClr val="FF0000"/>
                </a:solidFill>
              </a:rPr>
              <a:t>dermatomica</a:t>
            </a:r>
            <a:r>
              <a:rPr lang="it-IT" sz="3200" b="1" dirty="0" smtClean="0">
                <a:solidFill>
                  <a:srgbClr val="FF0000"/>
                </a:solidFill>
              </a:rPr>
              <a:t> causata da ORGANIZZAZIONE </a:t>
            </a:r>
            <a:r>
              <a:rPr lang="it-IT" sz="3200" b="1" dirty="0">
                <a:solidFill>
                  <a:srgbClr val="FF0000"/>
                </a:solidFill>
              </a:rPr>
              <a:t>METAMERICA</a:t>
            </a:r>
          </a:p>
          <a:p>
            <a:pPr marL="0" indent="0">
              <a:buNone/>
            </a:pPr>
            <a:endParaRPr lang="it-IT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7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16388" name="Picture 4" descr="10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18" y="476250"/>
            <a:ext cx="10560049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324101" y="0"/>
            <a:ext cx="8515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/>
              <a:t>EVOLUZIONE MESODERMA </a:t>
            </a:r>
            <a:r>
              <a:rPr lang="it-IT" b="1" dirty="0" smtClean="0"/>
              <a:t>PARASSIALE   IN SOMITI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411495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22"/>
          <a:stretch>
            <a:fillRect/>
          </a:stretch>
        </p:blipFill>
        <p:spPr>
          <a:xfrm>
            <a:off x="4533022" y="260350"/>
            <a:ext cx="6972300" cy="6337300"/>
          </a:xfrm>
          <a:noFill/>
          <a:ln/>
        </p:spPr>
      </p:pic>
      <p:sp>
        <p:nvSpPr>
          <p:cNvPr id="4" name="CasellaDiTesto 3"/>
          <p:cNvSpPr txBox="1"/>
          <p:nvPr/>
        </p:nvSpPr>
        <p:spPr>
          <a:xfrm>
            <a:off x="0" y="1"/>
            <a:ext cx="4614203" cy="10679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ORGANIZZAZIONE METAMERICA : formazione di metameri funzionali</a:t>
            </a:r>
          </a:p>
          <a:p>
            <a:r>
              <a:rPr lang="it-IT" sz="2800" b="1" dirty="0" smtClean="0">
                <a:solidFill>
                  <a:srgbClr val="FF0000"/>
                </a:solidFill>
              </a:rPr>
              <a:t>Nasce dalla frammentazione del mesoderma dorsale in </a:t>
            </a:r>
            <a:r>
              <a:rPr lang="it-IT" sz="2800" b="1" dirty="0" err="1" smtClean="0">
                <a:solidFill>
                  <a:srgbClr val="002060"/>
                </a:solidFill>
              </a:rPr>
              <a:t>somiti</a:t>
            </a:r>
            <a:endParaRPr lang="it-IT" sz="2800" b="1" dirty="0" smtClean="0">
              <a:solidFill>
                <a:srgbClr val="002060"/>
              </a:solidFill>
            </a:endParaRPr>
          </a:p>
          <a:p>
            <a:endParaRPr lang="it-IT" sz="2800" b="1" dirty="0" smtClean="0">
              <a:solidFill>
                <a:srgbClr val="FF0000"/>
              </a:solidFill>
            </a:endParaRPr>
          </a:p>
          <a:p>
            <a:r>
              <a:rPr lang="it-IT" sz="2800" b="1" dirty="0">
                <a:solidFill>
                  <a:srgbClr val="FF0000"/>
                </a:solidFill>
              </a:rPr>
              <a:t>Le zone cutanee corrispondenti ai </a:t>
            </a:r>
            <a:r>
              <a:rPr lang="it-IT" sz="2800" b="1" dirty="0" err="1">
                <a:solidFill>
                  <a:srgbClr val="FF0000"/>
                </a:solidFill>
              </a:rPr>
              <a:t>somiti</a:t>
            </a:r>
            <a:r>
              <a:rPr lang="it-IT" sz="2800" b="1" dirty="0">
                <a:solidFill>
                  <a:srgbClr val="FF0000"/>
                </a:solidFill>
              </a:rPr>
              <a:t> costituiscono i </a:t>
            </a:r>
            <a:r>
              <a:rPr lang="it-IT" sz="2800" b="1" dirty="0" smtClean="0">
                <a:solidFill>
                  <a:srgbClr val="002060"/>
                </a:solidFill>
              </a:rPr>
              <a:t>dermatomi</a:t>
            </a:r>
          </a:p>
          <a:p>
            <a:endParaRPr lang="it-IT" sz="2800" b="1" dirty="0" smtClean="0">
              <a:solidFill>
                <a:srgbClr val="FF0000"/>
              </a:solidFill>
            </a:endParaRPr>
          </a:p>
          <a:p>
            <a:r>
              <a:rPr lang="it-IT" sz="2800" b="1" dirty="0" smtClean="0">
                <a:solidFill>
                  <a:srgbClr val="FF0000"/>
                </a:solidFill>
              </a:rPr>
              <a:t>Il midollo spinale si può considerare come virtualmente segmentato perché a ciascun piano gangliare corrisponde funzionalmente un piano midollare o </a:t>
            </a:r>
            <a:r>
              <a:rPr lang="it-IT" sz="2800" b="1" dirty="0" smtClean="0">
                <a:solidFill>
                  <a:srgbClr val="002060"/>
                </a:solidFill>
              </a:rPr>
              <a:t>neuromero</a:t>
            </a:r>
          </a:p>
          <a:p>
            <a:endParaRPr lang="it-IT" sz="2800" b="1" dirty="0" smtClean="0">
              <a:solidFill>
                <a:srgbClr val="002060"/>
              </a:solidFill>
            </a:endParaRPr>
          </a:p>
          <a:p>
            <a:endParaRPr lang="it-IT" sz="2800" b="1" dirty="0" smtClean="0">
              <a:solidFill>
                <a:srgbClr val="FF0000"/>
              </a:solidFill>
            </a:endParaRPr>
          </a:p>
          <a:p>
            <a:endParaRPr lang="it-IT" sz="2800" b="1" dirty="0" smtClean="0">
              <a:solidFill>
                <a:srgbClr val="FF0000"/>
              </a:solidFill>
            </a:endParaRPr>
          </a:p>
          <a:p>
            <a:endParaRPr lang="it-IT" sz="2800" b="1" dirty="0" smtClean="0">
              <a:solidFill>
                <a:srgbClr val="FF0000"/>
              </a:solidFill>
            </a:endParaRPr>
          </a:p>
          <a:p>
            <a:r>
              <a:rPr lang="it-IT" sz="2800" b="1" dirty="0" smtClean="0">
                <a:solidFill>
                  <a:srgbClr val="FF0000"/>
                </a:solidFill>
              </a:rPr>
              <a:t>Dermatomi, gangli ,neuromeri e miotomi formano </a:t>
            </a:r>
            <a:r>
              <a:rPr lang="it-IT" sz="2800" b="1" dirty="0" smtClean="0"/>
              <a:t>il METAMERO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1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3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22"/>
          <a:stretch>
            <a:fillRect/>
          </a:stretch>
        </p:blipFill>
        <p:spPr>
          <a:xfrm>
            <a:off x="4533022" y="260350"/>
            <a:ext cx="6972300" cy="6337300"/>
          </a:xfrm>
          <a:noFill/>
          <a:ln/>
        </p:spPr>
      </p:pic>
      <p:sp>
        <p:nvSpPr>
          <p:cNvPr id="3" name="CasellaDiTesto 2"/>
          <p:cNvSpPr txBox="1"/>
          <p:nvPr/>
        </p:nvSpPr>
        <p:spPr>
          <a:xfrm>
            <a:off x="239152" y="0"/>
            <a:ext cx="3770140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METAMERO FUNZIONALE </a:t>
            </a:r>
          </a:p>
          <a:p>
            <a:pPr>
              <a:spcBef>
                <a:spcPct val="50000"/>
              </a:spcBef>
            </a:pPr>
            <a:endParaRPr lang="it-IT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Ciascun </a:t>
            </a:r>
            <a:r>
              <a:rPr lang="it-IT" b="1" dirty="0" smtClean="0">
                <a:latin typeface="Comic Sans MS" pitchFamily="66" charset="0"/>
              </a:rPr>
              <a:t>metamero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  comprende  un paio di gangli nervosi ,un settore cutaneo,un gruppo di muscoli e vari derivati mesodermici(viscerali,vascolari, ecc)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Il settore cutaneo invia stimoli sensoriali ai gangli  che rispondono indirizzando stimoli motori verso i muscoli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 Unità anatomica e fisiologica che teoricamente potrebbe funzionare in maniera autonoma</a:t>
            </a:r>
          </a:p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Salendo nella scala dei vertebrati,l’indipendenza di ciascun segmento è sacrificata a favore dell’insieme,ma la metameria sussiste soprattutto a livello del tronco </a:t>
            </a:r>
          </a:p>
        </p:txBody>
      </p:sp>
    </p:spTree>
    <p:extLst>
      <p:ext uri="{BB962C8B-B14F-4D97-AF65-F5344CB8AC3E}">
        <p14:creationId xmlns:p14="http://schemas.microsoft.com/office/powerpoint/2010/main" xmlns="" val="412147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22" t="1225" r="2080"/>
          <a:stretch>
            <a:fillRect/>
          </a:stretch>
        </p:blipFill>
        <p:spPr>
          <a:xfrm>
            <a:off x="6127686" y="288485"/>
            <a:ext cx="3274483" cy="6337300"/>
          </a:xfrm>
          <a:noFill/>
          <a:ln/>
        </p:spPr>
      </p:pic>
      <p:sp>
        <p:nvSpPr>
          <p:cNvPr id="3" name="CasellaDiTesto 2"/>
          <p:cNvSpPr txBox="1"/>
          <p:nvPr/>
        </p:nvSpPr>
        <p:spPr>
          <a:xfrm>
            <a:off x="1983545" y="1041009"/>
            <a:ext cx="361539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Innumerevoli associazioni </a:t>
            </a:r>
            <a:r>
              <a:rPr lang="it-IT" sz="2400" b="1" dirty="0" err="1" smtClean="0"/>
              <a:t>interneuroniche</a:t>
            </a:r>
            <a:r>
              <a:rPr lang="it-IT" sz="2400" b="1" dirty="0" smtClean="0"/>
              <a:t> danno al midollo unità e coordinamento. </a:t>
            </a:r>
          </a:p>
          <a:p>
            <a:endParaRPr lang="it-IT" sz="2400" b="1" dirty="0" smtClean="0"/>
          </a:p>
          <a:p>
            <a:r>
              <a:rPr lang="it-IT" sz="2400" b="1" dirty="0" smtClean="0"/>
              <a:t> L’enorme influenza dell’encefalo attraverso le vie midollari di transito (motrici ,sensitive ed associative) ,riducono considerevolmente nell’uomo l’autonomia di ciascun metamero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xmlns="" val="6457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436099" y="188913"/>
            <a:ext cx="4979963" cy="6183752"/>
          </a:xfrm>
        </p:spPr>
        <p:txBody>
          <a:bodyPr>
            <a:normAutofit/>
          </a:bodyPr>
          <a:lstStyle/>
          <a:p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Nell’Uomo ,il sistema metamerico persiste a livello delle vie sensitive</a:t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In una zona cutanea ,il dermatomo ,corrisponde in modo preciso alla radice sensitiva che l’innerva </a:t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Applicazioni cliniche:</a:t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  <a:t>Nell’herpes </a:t>
            </a:r>
            <a:r>
              <a:rPr lang="it-IT" sz="1800" b="1" dirty="0" err="1">
                <a:solidFill>
                  <a:srgbClr val="FF0000"/>
                </a:solidFill>
                <a:latin typeface="Comic Sans MS" pitchFamily="66" charset="0"/>
              </a:rPr>
              <a:t>zooster</a:t>
            </a:r>
            <a: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  <a:t> : la lesione cutanea permette di reperire il livello in cui il ganglio è leso</a:t>
            </a: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> Nelle compressioni midollari da tumori ,il punto di compressione è reperibile,in quanto la sensibilità scompare in tutti i dermatomi sottostanti</a:t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18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1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4756" name="Picture 4" descr="3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646"/>
          <a:stretch>
            <a:fillRect/>
          </a:stretch>
        </p:blipFill>
        <p:spPr>
          <a:xfrm>
            <a:off x="5486400" y="0"/>
            <a:ext cx="5970888" cy="629894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263601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56518" y="333375"/>
            <a:ext cx="5327649" cy="4319588"/>
          </a:xfrm>
        </p:spPr>
      </p:pic>
      <p:pic>
        <p:nvPicPr>
          <p:cNvPr id="9219" name="Picture 3" descr="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5835" b="12747"/>
          <a:stretch>
            <a:fillRect/>
          </a:stretch>
        </p:blipFill>
        <p:spPr>
          <a:xfrm>
            <a:off x="1583267" y="4833938"/>
            <a:ext cx="9120717" cy="1898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936" y="968066"/>
            <a:ext cx="10057235" cy="57190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479314" y="0"/>
            <a:ext cx="17126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Grave deficit sviluppo  cranio e cervello </a:t>
            </a:r>
          </a:p>
          <a:p>
            <a:endParaRPr lang="it-IT" sz="2400" dirty="0" smtClean="0"/>
          </a:p>
          <a:p>
            <a:r>
              <a:rPr lang="it-IT" sz="2400" dirty="0" smtClean="0"/>
              <a:t>1/1000, incompatibile con la vita postnatale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15981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dirty="0" smtClean="0"/>
          </a:p>
        </p:txBody>
      </p:sp>
      <p:pic>
        <p:nvPicPr>
          <p:cNvPr id="24580" name="Picture 4" descr="17-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9685" y="754064"/>
            <a:ext cx="6252633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429751" y="1866900"/>
            <a:ext cx="17232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 dirty="0"/>
              <a:t>Il segmento</a:t>
            </a:r>
          </a:p>
          <a:p>
            <a:pPr eaLnBrk="1" hangingPunct="1"/>
            <a:r>
              <a:rPr lang="it-IT" sz="1800" b="1" dirty="0"/>
              <a:t> </a:t>
            </a:r>
            <a:r>
              <a:rPr lang="it-IT" sz="1800" b="1" dirty="0">
                <a:solidFill>
                  <a:srgbClr val="FF9900"/>
                </a:solidFill>
              </a:rPr>
              <a:t>craniale </a:t>
            </a:r>
            <a:r>
              <a:rPr lang="it-IT" sz="1800" b="1" dirty="0"/>
              <a:t>di </a:t>
            </a:r>
          </a:p>
          <a:p>
            <a:pPr eaLnBrk="1" hangingPunct="1"/>
            <a:r>
              <a:rPr lang="it-IT" sz="1800" b="1" dirty="0"/>
              <a:t>ogni sclerotomo</a:t>
            </a:r>
          </a:p>
          <a:p>
            <a:pPr eaLnBrk="1" hangingPunct="1"/>
            <a:r>
              <a:rPr lang="it-IT" sz="1800" b="1" dirty="0"/>
              <a:t>si combina </a:t>
            </a:r>
          </a:p>
          <a:p>
            <a:pPr eaLnBrk="1" hangingPunct="1"/>
            <a:r>
              <a:rPr lang="it-IT" sz="1800" b="1" dirty="0"/>
              <a:t>con il segmento</a:t>
            </a:r>
          </a:p>
          <a:p>
            <a:pPr eaLnBrk="1" hangingPunct="1"/>
            <a:r>
              <a:rPr lang="it-IT" sz="1800" b="1" dirty="0">
                <a:solidFill>
                  <a:srgbClr val="FF9900"/>
                </a:solidFill>
              </a:rPr>
              <a:t>caudale</a:t>
            </a:r>
            <a:r>
              <a:rPr lang="it-IT" sz="1800" b="1" dirty="0"/>
              <a:t> dello </a:t>
            </a:r>
          </a:p>
          <a:p>
            <a:pPr eaLnBrk="1" hangingPunct="1"/>
            <a:r>
              <a:rPr lang="it-IT" sz="1800" b="1" dirty="0"/>
              <a:t>sclerotomo </a:t>
            </a:r>
          </a:p>
          <a:p>
            <a:pPr eaLnBrk="1" hangingPunct="1"/>
            <a:r>
              <a:rPr lang="it-IT" sz="1800" b="1" dirty="0"/>
              <a:t>sovrastante </a:t>
            </a:r>
          </a:p>
          <a:p>
            <a:pPr eaLnBrk="1" hangingPunct="1"/>
            <a:endParaRPr lang="it-I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sz="4400" dirty="0" smtClean="0">
                <a:solidFill>
                  <a:srgbClr val="FFC000"/>
                </a:solidFill>
              </a:rPr>
              <a:t>            </a:t>
            </a:r>
          </a:p>
          <a:p>
            <a:pPr>
              <a:buNone/>
            </a:pPr>
            <a:r>
              <a:rPr lang="it-IT" sz="4400" dirty="0" smtClean="0">
                <a:solidFill>
                  <a:srgbClr val="FFC000"/>
                </a:solidFill>
              </a:rPr>
              <a:t>         </a:t>
            </a:r>
          </a:p>
          <a:p>
            <a:pPr>
              <a:buNone/>
            </a:pPr>
            <a:endParaRPr lang="it-IT" sz="44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it-IT" sz="4400" dirty="0" smtClean="0">
                <a:solidFill>
                  <a:srgbClr val="FFC000"/>
                </a:solidFill>
              </a:rPr>
              <a:t>           Difetti di ossificazione del cranio            </a:t>
            </a:r>
            <a:endParaRPr lang="it-IT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92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34"/>
          <a:stretch/>
        </p:blipFill>
        <p:spPr>
          <a:xfrm>
            <a:off x="4313157" y="0"/>
            <a:ext cx="3565685" cy="66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41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/>
          <a:p>
            <a:endParaRPr lang="it-IT"/>
          </a:p>
        </p:txBody>
      </p:sp>
      <p:pic>
        <p:nvPicPr>
          <p:cNvPr id="229380" name="Picture 4" descr="img085"/>
          <p:cNvPicPr>
            <a:picLocks noChangeAspect="1" noChangeArrowheads="1"/>
          </p:cNvPicPr>
          <p:nvPr/>
        </p:nvPicPr>
        <p:blipFill>
          <a:blip r:embed="rId2" cstate="print"/>
          <a:srcRect t="7387" b="18738"/>
          <a:stretch>
            <a:fillRect/>
          </a:stretch>
        </p:blipFill>
        <p:spPr bwMode="auto">
          <a:xfrm>
            <a:off x="3352800" y="55843"/>
            <a:ext cx="8839200" cy="6858000"/>
          </a:xfrm>
          <a:prstGeom prst="rect">
            <a:avLst/>
          </a:prstGeom>
          <a:noFill/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0" y="1103314"/>
            <a:ext cx="3352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</a:rPr>
              <a:t>Craniosinostosi</a:t>
            </a:r>
          </a:p>
          <a:p>
            <a:r>
              <a:rPr lang="it-IT" b="1">
                <a:solidFill>
                  <a:schemeClr val="bg1"/>
                </a:solidFill>
              </a:rPr>
              <a:t>(sindrome di Apert -</a:t>
            </a:r>
          </a:p>
          <a:p>
            <a:r>
              <a:rPr lang="it-IT" b="1">
                <a:solidFill>
                  <a:schemeClr val="bg1"/>
                </a:solidFill>
              </a:rPr>
              <a:t>Sindrome di Crouzon)</a:t>
            </a:r>
          </a:p>
          <a:p>
            <a:endParaRPr lang="it-IT" b="1">
              <a:solidFill>
                <a:schemeClr val="bg1"/>
              </a:solidFill>
            </a:endParaRPr>
          </a:p>
          <a:p>
            <a:r>
              <a:rPr lang="it-IT" b="1">
                <a:solidFill>
                  <a:schemeClr val="bg1"/>
                </a:solidFill>
              </a:rPr>
              <a:t>Mutazione </a:t>
            </a:r>
          </a:p>
          <a:p>
            <a:r>
              <a:rPr lang="it-IT" b="1">
                <a:solidFill>
                  <a:schemeClr val="bg1"/>
                </a:solidFill>
              </a:rPr>
              <a:t>recettore FGF 2</a:t>
            </a:r>
          </a:p>
        </p:txBody>
      </p:sp>
    </p:spTree>
    <p:extLst>
      <p:ext uri="{BB962C8B-B14F-4D97-AF65-F5344CB8AC3E}">
        <p14:creationId xmlns:p14="http://schemas.microsoft.com/office/powerpoint/2010/main" xmlns="" val="53286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5659" y="0"/>
            <a:ext cx="105156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it-IT" sz="3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</a:rPr>
              <a:t>SVILUPPO DEGLI ARTI E PRINCIPALI MALFORMAZIONI</a:t>
            </a: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6/10.000 nati vivi 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Cause genetiche e ambientali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1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88"/>
          <a:stretch/>
        </p:blipFill>
        <p:spPr>
          <a:xfrm>
            <a:off x="4061439" y="83669"/>
            <a:ext cx="3427932" cy="65058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7286" y="815926"/>
            <a:ext cx="3713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Anomalie degli arti causati da </a:t>
            </a:r>
            <a:r>
              <a:rPr lang="it-IT" sz="2400" dirty="0" err="1" smtClean="0"/>
              <a:t>talidomide</a:t>
            </a:r>
            <a:r>
              <a:rPr lang="it-IT" sz="2400" dirty="0" smtClean="0"/>
              <a:t> : </a:t>
            </a:r>
            <a:r>
              <a:rPr lang="it-IT" sz="2400" dirty="0" smtClean="0">
                <a:solidFill>
                  <a:srgbClr val="FF0000"/>
                </a:solidFill>
              </a:rPr>
              <a:t>Amelia</a:t>
            </a:r>
            <a:r>
              <a:rPr lang="it-IT" sz="2400" dirty="0" smtClean="0"/>
              <a:t> quadrupla-assenza arti superiori e inferiori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67618" y="4318782"/>
            <a:ext cx="2475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</a:rPr>
              <a:t>Meromelia</a:t>
            </a:r>
            <a:r>
              <a:rPr lang="it-IT" sz="2400" dirty="0" smtClean="0"/>
              <a:t> con arti superiori rudimentali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29316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0"/>
            <a:ext cx="10972800" cy="6858000"/>
          </a:xfrm>
          <a:solidFill>
            <a:srgbClr val="FFFF00"/>
          </a:solidFill>
        </p:spPr>
        <p:txBody>
          <a:bodyPr/>
          <a:lstStyle/>
          <a:p>
            <a:endParaRPr lang="it-IT"/>
          </a:p>
        </p:txBody>
      </p:sp>
      <p:pic>
        <p:nvPicPr>
          <p:cNvPr id="386052" name="Picture 4" descr="img082"/>
          <p:cNvPicPr>
            <a:picLocks noChangeAspect="1" noChangeArrowheads="1"/>
          </p:cNvPicPr>
          <p:nvPr/>
        </p:nvPicPr>
        <p:blipFill>
          <a:blip r:embed="rId2" cstate="print"/>
          <a:srcRect l="64447" t="54883" r="13481" b="10455"/>
          <a:stretch>
            <a:fillRect/>
          </a:stretch>
        </p:blipFill>
        <p:spPr bwMode="auto">
          <a:xfrm>
            <a:off x="3363384" y="0"/>
            <a:ext cx="6491816" cy="68580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xmlns="" val="24075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25659" y="0"/>
            <a:ext cx="10515600" cy="6858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endParaRPr lang="it-IT" sz="36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36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it-IT" sz="3600" dirty="0" smtClean="0">
                <a:solidFill>
                  <a:schemeClr val="bg1"/>
                </a:solidFill>
              </a:rPr>
              <a:t>Il quadro di sviluppo degli arti è regolato da geni definiti  </a:t>
            </a:r>
            <a:r>
              <a:rPr lang="it-IT" sz="3600" dirty="0" err="1" smtClean="0">
                <a:solidFill>
                  <a:schemeClr val="bg1"/>
                </a:solidFill>
              </a:rPr>
              <a:t>homeobox-</a:t>
            </a:r>
            <a:endParaRPr lang="it-IT" sz="3600" dirty="0" smtClean="0">
              <a:solidFill>
                <a:schemeClr val="bg1"/>
              </a:solidFill>
            </a:endParaRPr>
          </a:p>
          <a:p>
            <a:endParaRPr lang="it-IT" sz="3600" dirty="0" smtClean="0">
              <a:solidFill>
                <a:schemeClr val="bg1"/>
              </a:solidFill>
            </a:endParaRPr>
          </a:p>
          <a:p>
            <a:r>
              <a:rPr lang="it-IT" sz="3600" dirty="0" smtClean="0">
                <a:solidFill>
                  <a:schemeClr val="bg1"/>
                </a:solidFill>
              </a:rPr>
              <a:t>Meccanismi molecolari dei geni HOX nella morfogenesi degli arti ancora poco chiari </a:t>
            </a:r>
          </a:p>
          <a:p>
            <a:pPr>
              <a:buNone/>
            </a:pPr>
            <a:endParaRPr lang="it-IT" sz="3600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20"/>
          <a:stretch/>
        </p:blipFill>
        <p:spPr>
          <a:xfrm>
            <a:off x="7649732" y="192645"/>
            <a:ext cx="3270906" cy="645885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02327" y="775855"/>
            <a:ext cx="45997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Embrione di </a:t>
            </a:r>
            <a:r>
              <a:rPr lang="it-IT" sz="3200" b="1" dirty="0" smtClean="0">
                <a:solidFill>
                  <a:srgbClr val="FF0000"/>
                </a:solidFill>
              </a:rPr>
              <a:t>28 giorni </a:t>
            </a:r>
            <a:r>
              <a:rPr lang="it-IT" sz="3200" dirty="0" smtClean="0"/>
              <a:t>: </a:t>
            </a:r>
          </a:p>
          <a:p>
            <a:r>
              <a:rPr lang="it-IT" sz="3200" dirty="0" smtClean="0"/>
              <a:t>gli abbozzi degli arti appaiono come rigonfiamenti della parete </a:t>
            </a:r>
            <a:r>
              <a:rPr lang="it-IT" sz="3200" dirty="0" err="1" smtClean="0"/>
              <a:t>ventro</a:t>
            </a:r>
            <a:r>
              <a:rPr lang="it-IT" sz="3200" dirty="0" smtClean="0"/>
              <a:t> laterale del corpo</a:t>
            </a:r>
            <a:endParaRPr lang="it-IT" sz="3200" dirty="0" smtClean="0">
              <a:solidFill>
                <a:srgbClr val="FF0000"/>
              </a:solidFill>
            </a:endParaRPr>
          </a:p>
          <a:p>
            <a:r>
              <a:rPr lang="it-IT" sz="3200" dirty="0" smtClean="0"/>
              <a:t>Arti </a:t>
            </a:r>
            <a:r>
              <a:rPr lang="it-IT" sz="3200" dirty="0" err="1" smtClean="0"/>
              <a:t>sup</a:t>
            </a:r>
            <a:r>
              <a:rPr lang="it-IT" sz="3200" dirty="0" smtClean="0"/>
              <a:t>: forma di pagaia</a:t>
            </a:r>
          </a:p>
          <a:p>
            <a:r>
              <a:rPr lang="it-IT" sz="3200" dirty="0" smtClean="0"/>
              <a:t>Arti inf. a pinna 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12885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69"/>
          <a:stretch/>
        </p:blipFill>
        <p:spPr>
          <a:xfrm>
            <a:off x="6055268" y="0"/>
            <a:ext cx="4891141" cy="630426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0946" y="720436"/>
            <a:ext cx="541712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Sviluppo degli arti da 32 a 56 giorni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 </a:t>
            </a:r>
            <a:r>
              <a:rPr lang="it-IT" sz="2000" dirty="0"/>
              <a:t>Gli arti derivano da ECTODERMA e MESODERMA </a:t>
            </a:r>
          </a:p>
          <a:p>
            <a:pPr>
              <a:buNone/>
            </a:pPr>
            <a:r>
              <a:rPr lang="it-IT" sz="2000" dirty="0"/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it-IT" sz="2000" dirty="0"/>
              <a:t> in 4° settimana come piccoli rilievi della parete  </a:t>
            </a:r>
            <a:r>
              <a:rPr lang="it-IT" sz="2000" dirty="0" err="1"/>
              <a:t>ventro</a:t>
            </a:r>
            <a:r>
              <a:rPr lang="it-IT" sz="2000" dirty="0"/>
              <a:t> laterale del corpo . </a:t>
            </a:r>
            <a:endParaRPr lang="it-IT" sz="2000" dirty="0" smtClean="0"/>
          </a:p>
          <a:p>
            <a:pPr>
              <a:lnSpc>
                <a:spcPct val="90000"/>
              </a:lnSpc>
              <a:buNone/>
            </a:pPr>
            <a:endParaRPr lang="it-IT" sz="2000" dirty="0"/>
          </a:p>
          <a:p>
            <a:pPr>
              <a:lnSpc>
                <a:spcPct val="90000"/>
              </a:lnSpc>
              <a:buNone/>
            </a:pPr>
            <a:r>
              <a:rPr lang="it-IT" sz="2000" dirty="0"/>
              <a:t>Tra 24 e 26 giorno compare gemma dell’arto superiore ai livelli segmentali </a:t>
            </a:r>
            <a:r>
              <a:rPr lang="it-IT" sz="2000" dirty="0" smtClean="0"/>
              <a:t>C5.6.7.8</a:t>
            </a:r>
          </a:p>
          <a:p>
            <a:pPr>
              <a:lnSpc>
                <a:spcPct val="90000"/>
              </a:lnSpc>
              <a:buNone/>
            </a:pPr>
            <a:endParaRPr lang="it-IT" sz="2000" dirty="0"/>
          </a:p>
          <a:p>
            <a:pPr>
              <a:lnSpc>
                <a:spcPct val="90000"/>
              </a:lnSpc>
              <a:buNone/>
            </a:pPr>
            <a:r>
              <a:rPr lang="it-IT" sz="2000" dirty="0"/>
              <a:t> La gemma dell’arto </a:t>
            </a:r>
            <a:r>
              <a:rPr lang="it-IT" sz="2000" dirty="0" smtClean="0"/>
              <a:t>inferiore due giorni dopo  </a:t>
            </a:r>
            <a:r>
              <a:rPr lang="it-IT" sz="2000" dirty="0"/>
              <a:t>in corrispondenza dei livelli L3-4-5</a:t>
            </a:r>
          </a:p>
          <a:p>
            <a:pPr>
              <a:lnSpc>
                <a:spcPct val="90000"/>
              </a:lnSpc>
              <a:buNone/>
            </a:pPr>
            <a:endParaRPr lang="it-IT" sz="2000" dirty="0"/>
          </a:p>
          <a:p>
            <a:pPr>
              <a:lnSpc>
                <a:spcPct val="90000"/>
              </a:lnSpc>
              <a:buNone/>
            </a:pPr>
            <a:r>
              <a:rPr lang="it-IT" sz="2000" dirty="0"/>
              <a:t>La forma degli arti è delineata  completamente alla fine del secondo mese.</a:t>
            </a:r>
          </a:p>
          <a:p>
            <a:pPr>
              <a:lnSpc>
                <a:spcPct val="90000"/>
              </a:lnSpc>
              <a:buNone/>
            </a:pP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/>
              <a:t>La </a:t>
            </a:r>
            <a:r>
              <a:rPr lang="it-IT" sz="2000" b="1" dirty="0">
                <a:solidFill>
                  <a:srgbClr val="FF0000"/>
                </a:solidFill>
              </a:rPr>
              <a:t>Cresta ectodermica apicale </a:t>
            </a:r>
            <a:r>
              <a:rPr lang="it-IT" sz="2000" dirty="0"/>
              <a:t>esercita un’influenza induttiva sul mesenchima </a:t>
            </a:r>
            <a:r>
              <a:rPr lang="it-IT" sz="2000" dirty="0" smtClean="0"/>
              <a:t>sottostante  </a:t>
            </a:r>
            <a:r>
              <a:rPr lang="it-IT" sz="2000" dirty="0"/>
              <a:t>che prolifera e determina </a:t>
            </a:r>
            <a:r>
              <a:rPr lang="it-IT" sz="2000" dirty="0" smtClean="0"/>
              <a:t>accrescimento degli arti </a:t>
            </a:r>
            <a:endParaRPr lang="it-IT" sz="2000" dirty="0"/>
          </a:p>
          <a:p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xmlns="" val="15403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4000" y="1"/>
            <a:ext cx="4978400" cy="61261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sz="2400" b="1" dirty="0">
                <a:solidFill>
                  <a:srgbClr val="FF0000"/>
                </a:solidFill>
              </a:rPr>
              <a:t>La cresta ectodermica apicale,CEA </a:t>
            </a:r>
            <a:r>
              <a:rPr lang="it-IT" sz="2400" b="1" dirty="0"/>
              <a:t>è un ispessimento dell’ectoderma nella regione dell’arto </a:t>
            </a:r>
            <a:r>
              <a:rPr lang="it-IT" sz="2400" b="1" dirty="0" smtClean="0"/>
              <a:t>e </a:t>
            </a:r>
            <a:r>
              <a:rPr lang="it-IT" sz="2400" b="1" dirty="0"/>
              <a:t>rappresenta il maggior centro di segnalazione durante lo sviluppo dell’arto .</a:t>
            </a:r>
          </a:p>
          <a:p>
            <a:pPr>
              <a:lnSpc>
                <a:spcPct val="80000"/>
              </a:lnSpc>
            </a:pPr>
            <a:r>
              <a:rPr lang="it-IT" sz="2400" b="1" dirty="0" smtClean="0"/>
              <a:t>Rimozione </a:t>
            </a:r>
            <a:r>
              <a:rPr lang="it-IT" sz="2400" b="1" dirty="0"/>
              <a:t>della CEA previene formazione arto</a:t>
            </a:r>
          </a:p>
          <a:p>
            <a:pPr>
              <a:lnSpc>
                <a:spcPct val="80000"/>
              </a:lnSpc>
            </a:pPr>
            <a:r>
              <a:rPr lang="it-IT" sz="2400" b="1" dirty="0"/>
              <a:t>Induzione di un’altra CEA o divisione della CEA induce arto soprannumerario  </a:t>
            </a:r>
          </a:p>
          <a:p>
            <a:pPr>
              <a:lnSpc>
                <a:spcPct val="80000"/>
              </a:lnSpc>
            </a:pPr>
            <a:r>
              <a:rPr lang="it-IT" sz="2400" b="1" dirty="0">
                <a:solidFill>
                  <a:srgbClr val="FF0000"/>
                </a:solidFill>
              </a:rPr>
              <a:t>FGF</a:t>
            </a:r>
            <a:r>
              <a:rPr lang="it-IT" sz="2400" b="1" dirty="0"/>
              <a:t> prodotto dalla CEA controlla proliferazione delle cellule mesenchimali sottostanti</a:t>
            </a:r>
          </a:p>
          <a:p>
            <a:pPr>
              <a:lnSpc>
                <a:spcPct val="80000"/>
              </a:lnSpc>
            </a:pPr>
            <a:r>
              <a:rPr lang="it-IT" sz="2400" b="1" dirty="0" smtClean="0"/>
              <a:t>che costituiscono </a:t>
            </a:r>
            <a:r>
              <a:rPr lang="it-IT" sz="2400" b="1" dirty="0" smtClean="0">
                <a:solidFill>
                  <a:srgbClr val="FF0000"/>
                </a:solidFill>
              </a:rPr>
              <a:t>zona </a:t>
            </a:r>
            <a:r>
              <a:rPr lang="it-IT" sz="2400" b="1" dirty="0">
                <a:solidFill>
                  <a:srgbClr val="FF0000"/>
                </a:solidFill>
              </a:rPr>
              <a:t>di progressione  (PZ</a:t>
            </a:r>
            <a:r>
              <a:rPr lang="it-IT" sz="2400" b="1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it-IT" sz="2400" b="1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ZPA( zona attività polarizzante) </a:t>
            </a:r>
            <a:r>
              <a:rPr lang="it-IT" sz="2400" b="1" dirty="0"/>
              <a:t>controlla posizione delle </a:t>
            </a:r>
            <a:r>
              <a:rPr lang="it-IT" sz="2400" b="1" dirty="0" smtClean="0"/>
              <a:t>dita</a:t>
            </a:r>
          </a:p>
          <a:p>
            <a:pPr>
              <a:lnSpc>
                <a:spcPct val="80000"/>
              </a:lnSpc>
            </a:pPr>
            <a:r>
              <a:rPr lang="it-IT" sz="1800" b="1" dirty="0" smtClean="0"/>
              <a:t>Collo </a:t>
            </a:r>
            <a:r>
              <a:rPr lang="it-IT" sz="1800" b="1" dirty="0"/>
              <a:t>non competente a formare gli arti. Quindi meccanismi inibitori che impediscono agli arti di svilupparsi in luoghi non appropriati</a:t>
            </a:r>
          </a:p>
          <a:p>
            <a:pPr>
              <a:lnSpc>
                <a:spcPct val="80000"/>
              </a:lnSpc>
            </a:pPr>
            <a:endParaRPr lang="it-IT" sz="2400" b="1" dirty="0"/>
          </a:p>
        </p:txBody>
      </p:sp>
      <p:pic>
        <p:nvPicPr>
          <p:cNvPr id="374788" name="Picture 4" descr="img097"/>
          <p:cNvPicPr>
            <a:picLocks noChangeAspect="1" noChangeArrowheads="1"/>
          </p:cNvPicPr>
          <p:nvPr/>
        </p:nvPicPr>
        <p:blipFill>
          <a:blip r:embed="rId2" cstate="print"/>
          <a:srcRect t="3497" r="59288" b="44908"/>
          <a:stretch>
            <a:fillRect/>
          </a:stretch>
        </p:blipFill>
        <p:spPr bwMode="auto">
          <a:xfrm>
            <a:off x="836908" y="-438037"/>
            <a:ext cx="4959458" cy="7381843"/>
          </a:xfrm>
          <a:prstGeom prst="rect">
            <a:avLst/>
          </a:prstGeom>
          <a:noFill/>
        </p:spPr>
      </p:pic>
      <p:pic>
        <p:nvPicPr>
          <p:cNvPr id="5" name="Picture 4" descr="img097"/>
          <p:cNvPicPr>
            <a:picLocks noChangeAspect="1" noChangeArrowheads="1"/>
          </p:cNvPicPr>
          <p:nvPr/>
        </p:nvPicPr>
        <p:blipFill>
          <a:blip r:embed="rId2" cstate="print"/>
          <a:srcRect t="3497" r="59288" b="44908"/>
          <a:stretch>
            <a:fillRect/>
          </a:stretch>
        </p:blipFill>
        <p:spPr bwMode="auto">
          <a:xfrm>
            <a:off x="263471" y="328564"/>
            <a:ext cx="4959458" cy="7381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25604" name="Picture 4" descr="1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285" y="188914"/>
            <a:ext cx="10272183" cy="597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91892" y="4122549"/>
            <a:ext cx="3456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 tratti di corda degenerano </a:t>
            </a:r>
          </a:p>
          <a:p>
            <a:r>
              <a:rPr lang="it-IT" sz="2400" dirty="0" smtClean="0"/>
              <a:t>tranne  che  nei dischi intervertebrali  per formare il nucleo polposo 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2" name="Picture 4" descr="img096"/>
          <p:cNvPicPr>
            <a:picLocks noChangeAspect="1" noChangeArrowheads="1"/>
          </p:cNvPicPr>
          <p:nvPr/>
        </p:nvPicPr>
        <p:blipFill>
          <a:blip r:embed="rId2" cstate="print"/>
          <a:srcRect r="10527" b="37778"/>
          <a:stretch>
            <a:fillRect/>
          </a:stretch>
        </p:blipFill>
        <p:spPr bwMode="auto">
          <a:xfrm>
            <a:off x="2142702" y="0"/>
            <a:ext cx="92528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643"/>
          <a:stretch/>
        </p:blipFill>
        <p:spPr>
          <a:xfrm>
            <a:off x="5009371" y="1277472"/>
            <a:ext cx="7196883" cy="504264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01705" y="909986"/>
            <a:ext cx="5096436" cy="559537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2400" dirty="0" smtClean="0">
                <a:solidFill>
                  <a:schemeClr val="bg1"/>
                </a:solidFill>
              </a:rPr>
              <a:t>Entro la </a:t>
            </a:r>
            <a:r>
              <a:rPr lang="it-IT" sz="2400" dirty="0">
                <a:solidFill>
                  <a:schemeClr val="bg1"/>
                </a:solidFill>
              </a:rPr>
              <a:t>fine della sesta settimana il mesenchima delle piastre delle mani si condensa e forma i raggi digitali che delineano la struttura delle dita della mano   ( coinvolgimento della ZPA) 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Verso la settima settimana si formano i raggi digitali nelle piastre dei piedi. </a:t>
            </a:r>
          </a:p>
          <a:p>
            <a:pPr>
              <a:lnSpc>
                <a:spcPct val="90000"/>
              </a:lnSpc>
            </a:pPr>
            <a:r>
              <a:rPr lang="it-IT" sz="2400" dirty="0">
                <a:solidFill>
                  <a:schemeClr val="bg1"/>
                </a:solidFill>
              </a:rPr>
              <a:t>Gli intervalli tra i raggi digitali sono occupati da mesenchima lasso. </a:t>
            </a:r>
          </a:p>
          <a:p>
            <a:pPr>
              <a:lnSpc>
                <a:spcPct val="90000"/>
              </a:lnSpc>
            </a:pPr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Per apoptosi ,si  verifica rimozione di tessuto nelle zone interposte tra dita mediata da BMP</a:t>
            </a:r>
          </a:p>
          <a:p>
            <a:r>
              <a:rPr lang="it-IT" sz="2400" dirty="0">
                <a:solidFill>
                  <a:schemeClr val="bg1"/>
                </a:solidFill>
              </a:rPr>
              <a:t>La morte cellulare programmata è importante nella formazione delle dita</a:t>
            </a:r>
          </a:p>
        </p:txBody>
      </p:sp>
    </p:spTree>
    <p:extLst>
      <p:ext uri="{BB962C8B-B14F-4D97-AF65-F5344CB8AC3E}">
        <p14:creationId xmlns:p14="http://schemas.microsoft.com/office/powerpoint/2010/main" xmlns="" val="7503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884" name="Picture 4" descr="img099"/>
          <p:cNvPicPr>
            <a:picLocks noChangeAspect="1" noChangeArrowheads="1"/>
          </p:cNvPicPr>
          <p:nvPr/>
        </p:nvPicPr>
        <p:blipFill>
          <a:blip r:embed="rId2" cstate="print"/>
          <a:srcRect l="4112" t="32629" r="13742" b="13577"/>
          <a:stretch>
            <a:fillRect/>
          </a:stretch>
        </p:blipFill>
        <p:spPr bwMode="auto">
          <a:xfrm>
            <a:off x="3251200" y="609600"/>
            <a:ext cx="68072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45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131243"/>
            <a:ext cx="10515600" cy="45719"/>
          </a:xfrm>
        </p:spPr>
        <p:txBody>
          <a:bodyPr>
            <a:normAutofit fontScale="25000" lnSpcReduction="20000"/>
          </a:bodyPr>
          <a:lstStyle/>
          <a:p>
            <a:endParaRPr lang="it-IT" dirty="0"/>
          </a:p>
        </p:txBody>
      </p:sp>
      <p:pic>
        <p:nvPicPr>
          <p:cNvPr id="375812" name="Picture 4" descr="img098"/>
          <p:cNvPicPr>
            <a:picLocks noChangeAspect="1" noChangeArrowheads="1"/>
          </p:cNvPicPr>
          <p:nvPr/>
        </p:nvPicPr>
        <p:blipFill>
          <a:blip r:embed="rId3" cstate="print"/>
          <a:srcRect l="-11006" r="9712" b="54787"/>
          <a:stretch>
            <a:fillRect/>
          </a:stretch>
        </p:blipFill>
        <p:spPr bwMode="auto">
          <a:xfrm>
            <a:off x="3172691" y="658091"/>
            <a:ext cx="8488218" cy="37338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969818" y="2036618"/>
            <a:ext cx="311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TGFbeta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attivina</a:t>
            </a:r>
            <a:r>
              <a:rPr lang="it-IT" b="1" dirty="0" smtClean="0">
                <a:solidFill>
                  <a:srgbClr val="FF0000"/>
                </a:solidFill>
              </a:rPr>
              <a:t> A, BMP </a:t>
            </a:r>
            <a:r>
              <a:rPr lang="it-IT" dirty="0" smtClean="0"/>
              <a:t>importante nei processi di rimodellamento e accrescimento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4684295"/>
            <a:ext cx="12192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Vie biochimiche: La CEA guida lo sviluppo attraverso il rilascio di fattori di crescita (</a:t>
            </a:r>
            <a:r>
              <a:rPr lang="it-IT" sz="2800" dirty="0" err="1" smtClean="0"/>
              <a:t>TGFbeta</a:t>
            </a:r>
            <a:r>
              <a:rPr lang="it-IT" sz="2800" dirty="0" smtClean="0"/>
              <a:t> - FGF) .In questa zona   elevata espressione del gene </a:t>
            </a:r>
            <a:r>
              <a:rPr lang="it-IT" sz="2800" dirty="0" err="1" smtClean="0"/>
              <a:t>Shh</a:t>
            </a:r>
            <a:r>
              <a:rPr lang="it-IT" sz="2800" dirty="0" smtClean="0"/>
              <a:t> (</a:t>
            </a:r>
            <a:r>
              <a:rPr lang="it-IT" sz="2800" dirty="0" err="1" smtClean="0"/>
              <a:t>Sonic</a:t>
            </a:r>
            <a:r>
              <a:rPr lang="it-IT" sz="2800" dirty="0" smtClean="0"/>
              <a:t> </a:t>
            </a:r>
            <a:r>
              <a:rPr lang="it-IT" sz="2800" dirty="0" err="1" smtClean="0"/>
              <a:t>Hedgehog</a:t>
            </a:r>
            <a:r>
              <a:rPr lang="it-IT" sz="2800" dirty="0" smtClean="0"/>
              <a:t>) che induce </a:t>
            </a:r>
            <a:r>
              <a:rPr lang="it-IT" sz="2800" b="1" dirty="0" smtClean="0">
                <a:solidFill>
                  <a:srgbClr val="FF0000"/>
                </a:solidFill>
              </a:rPr>
              <a:t>produzione di SHH  dalla zona di attività  polarizzante  </a:t>
            </a:r>
            <a:r>
              <a:rPr lang="it-IT" sz="2800" dirty="0" smtClean="0"/>
              <a:t>con  funzione di indirizzare l’esatta direzione dell’asse </a:t>
            </a:r>
            <a:r>
              <a:rPr lang="it-IT" sz="2800" dirty="0" err="1" smtClean="0"/>
              <a:t>antero</a:t>
            </a:r>
            <a:r>
              <a:rPr lang="it-IT" sz="2800" dirty="0" smtClean="0"/>
              <a:t> posteriore dell’arto.</a:t>
            </a:r>
          </a:p>
          <a:p>
            <a:endParaRPr lang="it-I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925551"/>
            <a:ext cx="10515600" cy="322270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Sindrome mano piede genitale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SINDROME  HOLT -ORAM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Difetti dell’arto superiore e difetti cardiaci</a:t>
            </a:r>
            <a:endParaRPr lang="it-IT" sz="3100" b="1" dirty="0"/>
          </a:p>
        </p:txBody>
      </p:sp>
    </p:spTree>
    <p:extLst>
      <p:ext uri="{BB962C8B-B14F-4D97-AF65-F5344CB8AC3E}">
        <p14:creationId xmlns:p14="http://schemas.microsoft.com/office/powerpoint/2010/main" xmlns="" val="8111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990600"/>
            <a:ext cx="10972800" cy="1143000"/>
          </a:xfrm>
        </p:spPr>
        <p:txBody>
          <a:bodyPr/>
          <a:lstStyle/>
          <a:p>
            <a:endParaRPr lang="it-IT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12192000" cy="62484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buFontTx/>
              <a:buNone/>
            </a:pPr>
            <a:r>
              <a:rPr lang="it-IT" dirty="0" smtClean="0">
                <a:solidFill>
                  <a:schemeClr val="bg1"/>
                </a:solidFill>
              </a:rPr>
              <a:t>.</a:t>
            </a:r>
            <a:endParaRPr lang="it-IT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it-IT" dirty="0">
                <a:solidFill>
                  <a:schemeClr val="bg1"/>
                </a:solidFill>
              </a:rPr>
              <a:t>	 </a:t>
            </a:r>
            <a:r>
              <a:rPr lang="it-IT" dirty="0" smtClean="0">
                <a:solidFill>
                  <a:schemeClr val="bg1"/>
                </a:solidFill>
              </a:rPr>
              <a:t>     I </a:t>
            </a:r>
            <a:r>
              <a:rPr lang="it-IT" dirty="0">
                <a:solidFill>
                  <a:schemeClr val="bg1"/>
                </a:solidFill>
              </a:rPr>
              <a:t>geni </a:t>
            </a:r>
            <a:r>
              <a:rPr lang="it-IT" dirty="0" smtClean="0">
                <a:solidFill>
                  <a:schemeClr val="bg1"/>
                </a:solidFill>
              </a:rPr>
              <a:t>HOX (</a:t>
            </a:r>
            <a:r>
              <a:rPr lang="it-IT" dirty="0" err="1" smtClean="0">
                <a:solidFill>
                  <a:schemeClr val="bg1"/>
                </a:solidFill>
              </a:rPr>
              <a:t>Homeobox</a:t>
            </a:r>
            <a:r>
              <a:rPr lang="it-IT" dirty="0" smtClean="0">
                <a:solidFill>
                  <a:schemeClr val="bg1"/>
                </a:solidFill>
              </a:rPr>
              <a:t>) </a:t>
            </a:r>
            <a:r>
              <a:rPr lang="it-IT" dirty="0">
                <a:solidFill>
                  <a:schemeClr val="bg1"/>
                </a:solidFill>
              </a:rPr>
              <a:t>regolano l’attività della ZPA e della CEA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    Cellule </a:t>
            </a:r>
            <a:r>
              <a:rPr lang="it-IT" dirty="0">
                <a:solidFill>
                  <a:schemeClr val="bg1"/>
                </a:solidFill>
              </a:rPr>
              <a:t>della ZPA trapiantate nella regione anteriore di un altro abbozzo di arto raddoppiano numero delle dita </a:t>
            </a:r>
          </a:p>
          <a:p>
            <a:pPr>
              <a:buFontTx/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it-IT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41219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990600"/>
            <a:ext cx="10972800" cy="1143000"/>
          </a:xfrm>
        </p:spPr>
        <p:txBody>
          <a:bodyPr/>
          <a:lstStyle/>
          <a:p>
            <a:endParaRPr lang="it-IT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12192000" cy="6477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it-IT" dirty="0" smtClean="0">
                <a:solidFill>
                  <a:schemeClr val="bg1"/>
                </a:solidFill>
              </a:rPr>
              <a:t>                                              Vie </a:t>
            </a:r>
            <a:r>
              <a:rPr lang="it-IT" dirty="0">
                <a:solidFill>
                  <a:schemeClr val="bg1"/>
                </a:solidFill>
              </a:rPr>
              <a:t>molecolari</a:t>
            </a: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chemeClr val="bg1"/>
                </a:solidFill>
              </a:rPr>
              <a:t>A partire da </a:t>
            </a:r>
            <a:r>
              <a:rPr lang="it-IT" dirty="0">
                <a:solidFill>
                  <a:srgbClr val="FF0000"/>
                </a:solidFill>
              </a:rPr>
              <a:t>cellule del mesoderma laterale</a:t>
            </a:r>
            <a:r>
              <a:rPr lang="it-IT" dirty="0">
                <a:solidFill>
                  <a:schemeClr val="bg1"/>
                </a:solidFill>
              </a:rPr>
              <a:t> che esprimono geni HOX regolati da acido retinoico (RA).</a:t>
            </a: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chemeClr val="bg1"/>
                </a:solidFill>
              </a:rPr>
              <a:t>Inibizione sintesi di RA previene formazione abbozzo arto</a:t>
            </a: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chemeClr val="bg1"/>
                </a:solidFill>
              </a:rPr>
              <a:t>Le cellule del mesoderma laterale vengono poi colonizzate da cellule dei </a:t>
            </a:r>
            <a:r>
              <a:rPr lang="it-IT" dirty="0" err="1">
                <a:solidFill>
                  <a:schemeClr val="bg1"/>
                </a:solidFill>
              </a:rPr>
              <a:t>somiti</a:t>
            </a:r>
            <a:r>
              <a:rPr lang="it-IT" dirty="0">
                <a:solidFill>
                  <a:schemeClr val="bg1"/>
                </a:solidFill>
              </a:rPr>
              <a:t> (precursori endoteliali e muscolari)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0692" name="Picture 4" descr="img093"/>
          <p:cNvPicPr>
            <a:picLocks noChangeAspect="1" noChangeArrowheads="1"/>
          </p:cNvPicPr>
          <p:nvPr/>
        </p:nvPicPr>
        <p:blipFill>
          <a:blip r:embed="rId2" cstate="print"/>
          <a:srcRect r="13533" b="29388"/>
          <a:stretch>
            <a:fillRect/>
          </a:stretch>
        </p:blipFill>
        <p:spPr bwMode="auto">
          <a:xfrm>
            <a:off x="0" y="0"/>
            <a:ext cx="7416800" cy="6629400"/>
          </a:xfrm>
          <a:prstGeom prst="rect">
            <a:avLst/>
          </a:prstGeom>
          <a:noFill/>
        </p:spPr>
      </p:pic>
      <p:sp>
        <p:nvSpPr>
          <p:cNvPr id="370693" name="Text Box 5"/>
          <p:cNvSpPr txBox="1">
            <a:spLocks noChangeArrowheads="1"/>
          </p:cNvSpPr>
          <p:nvPr/>
        </p:nvSpPr>
        <p:spPr bwMode="auto">
          <a:xfrm>
            <a:off x="7700434" y="371959"/>
            <a:ext cx="4491567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800" b="1" dirty="0"/>
              <a:t>Gradiente di </a:t>
            </a:r>
            <a:r>
              <a:rPr lang="it-IT" sz="2800" b="1" dirty="0">
                <a:solidFill>
                  <a:schemeClr val="accent2"/>
                </a:solidFill>
              </a:rPr>
              <a:t>RA</a:t>
            </a:r>
            <a:r>
              <a:rPr lang="it-IT" sz="2800" b="1" dirty="0"/>
              <a:t> lungo l’ispessimento simmetrico delle regioni laterali </a:t>
            </a:r>
            <a:r>
              <a:rPr lang="it-IT" sz="2800" b="1" dirty="0" smtClean="0"/>
              <a:t>che  </a:t>
            </a:r>
            <a:r>
              <a:rPr lang="it-IT" sz="2800" b="1" dirty="0"/>
              <a:t>induce espressione di geni HOX(</a:t>
            </a:r>
            <a:r>
              <a:rPr lang="it-IT" sz="2800" b="1" dirty="0" err="1"/>
              <a:t>homeobox</a:t>
            </a:r>
            <a:r>
              <a:rPr lang="it-IT" sz="2800" b="1" dirty="0"/>
              <a:t>) nel mesoderma laterale specificandole a diventare cellule dell’abbozzo dell’arto. Queste cellule a loro volta inducono la migrazione delle cellule dei </a:t>
            </a:r>
            <a:r>
              <a:rPr lang="it-IT" sz="2800" b="1" dirty="0" err="1" smtClean="0"/>
              <a:t>somiti</a:t>
            </a:r>
            <a:r>
              <a:rPr lang="it-IT" sz="2800" b="1" dirty="0" smtClean="0"/>
              <a:t> ,</a:t>
            </a:r>
            <a:r>
              <a:rPr lang="it-IT" sz="2800" b="1" dirty="0" err="1" smtClean="0"/>
              <a:t>mioblasti</a:t>
            </a:r>
            <a:r>
              <a:rPr lang="it-IT" sz="2800" b="1" dirty="0" smtClean="0"/>
              <a:t> che </a:t>
            </a:r>
            <a:r>
              <a:rPr lang="it-IT" sz="2800" b="1" dirty="0" err="1" smtClean="0"/>
              <a:t>formerano</a:t>
            </a:r>
            <a:r>
              <a:rPr lang="it-IT" sz="2800" b="1" dirty="0" smtClean="0"/>
              <a:t> masse di muscoli dorsali e ventrali 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18"/>
          <a:stretch/>
        </p:blipFill>
        <p:spPr>
          <a:xfrm>
            <a:off x="2735408" y="116113"/>
            <a:ext cx="7119792" cy="666691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1015" y="858129"/>
            <a:ext cx="24477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Processi di ossificazione degli arti</a:t>
            </a:r>
          </a:p>
          <a:p>
            <a:endParaRPr lang="it-IT" dirty="0" smtClean="0"/>
          </a:p>
          <a:p>
            <a:r>
              <a:rPr lang="it-IT" dirty="0" smtClean="0"/>
              <a:t>Nella 5° settimana compaiono  nel mesenchima, i </a:t>
            </a:r>
            <a:r>
              <a:rPr lang="it-IT" dirty="0" smtClean="0">
                <a:solidFill>
                  <a:srgbClr val="FF0000"/>
                </a:solidFill>
              </a:rPr>
              <a:t>centri di </a:t>
            </a:r>
            <a:r>
              <a:rPr lang="it-IT" dirty="0" err="1" smtClean="0">
                <a:solidFill>
                  <a:srgbClr val="FF0000"/>
                </a:solidFill>
              </a:rPr>
              <a:t>condrificazione</a:t>
            </a:r>
            <a:r>
              <a:rPr lang="it-IT" dirty="0" smtClean="0"/>
              <a:t>,</a:t>
            </a:r>
          </a:p>
          <a:p>
            <a:endParaRPr lang="it-IT" dirty="0" smtClean="0"/>
          </a:p>
          <a:p>
            <a:r>
              <a:rPr lang="it-IT" dirty="0" smtClean="0"/>
              <a:t> alla  6° settimana tutto l’arto è cartilagineo.</a:t>
            </a:r>
          </a:p>
          <a:p>
            <a:endParaRPr lang="it-IT" dirty="0" smtClean="0"/>
          </a:p>
          <a:p>
            <a:r>
              <a:rPr lang="it-IT" dirty="0" smtClean="0"/>
              <a:t>In 7° settimana inizia l’</a:t>
            </a:r>
            <a:r>
              <a:rPr lang="it-IT" dirty="0" smtClean="0">
                <a:solidFill>
                  <a:srgbClr val="FF0000"/>
                </a:solidFill>
              </a:rPr>
              <a:t>osteogenesi</a:t>
            </a:r>
          </a:p>
          <a:p>
            <a:endParaRPr lang="it-IT" dirty="0" smtClean="0"/>
          </a:p>
          <a:p>
            <a:r>
              <a:rPr lang="it-IT" dirty="0" smtClean="0"/>
              <a:t>I </a:t>
            </a:r>
            <a:r>
              <a:rPr lang="it-IT" dirty="0" err="1" smtClean="0"/>
              <a:t>mioblasti</a:t>
            </a:r>
            <a:r>
              <a:rPr lang="it-IT" dirty="0" smtClean="0"/>
              <a:t> formano una  </a:t>
            </a:r>
            <a:r>
              <a:rPr lang="it-IT" dirty="0" smtClean="0">
                <a:solidFill>
                  <a:srgbClr val="FF0000"/>
                </a:solidFill>
              </a:rPr>
              <a:t>massa muscolare </a:t>
            </a:r>
            <a:r>
              <a:rPr lang="it-IT" dirty="0" smtClean="0"/>
              <a:t>per ciascun abbozzo di arto (componenti dorsali estensori e componenti ventrali flessori)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4025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476"/>
          <a:stretch/>
        </p:blipFill>
        <p:spPr>
          <a:xfrm>
            <a:off x="4086820" y="261461"/>
            <a:ext cx="4084723" cy="62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2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800" y="260350"/>
            <a:ext cx="11760200" cy="6597650"/>
          </a:xfrm>
        </p:spPr>
        <p:txBody>
          <a:bodyPr/>
          <a:lstStyle/>
          <a:p>
            <a:pPr eaLnBrk="1" hangingPunct="1"/>
            <a:endParaRPr lang="it-IT" dirty="0" smtClean="0"/>
          </a:p>
        </p:txBody>
      </p:sp>
      <p:pic>
        <p:nvPicPr>
          <p:cNvPr id="17412" name="Picture 4" descr="scansione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4234" y="908050"/>
            <a:ext cx="9647767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90564"/>
            <a:ext cx="2446867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 dirty="0"/>
              <a:t>Nell’adulto</a:t>
            </a:r>
          </a:p>
          <a:p>
            <a:r>
              <a:rPr lang="it-IT" sz="2000" b="1" dirty="0"/>
              <a:t>residui della </a:t>
            </a:r>
            <a:r>
              <a:rPr lang="it-IT" sz="2000" b="1" dirty="0">
                <a:solidFill>
                  <a:srgbClr val="FF9900"/>
                </a:solidFill>
              </a:rPr>
              <a:t>notocorda </a:t>
            </a:r>
            <a:r>
              <a:rPr lang="it-IT" sz="2000" b="1" dirty="0"/>
              <a:t> nel </a:t>
            </a:r>
            <a:r>
              <a:rPr lang="it-IT" sz="2000" b="1" dirty="0">
                <a:solidFill>
                  <a:srgbClr val="FF9900"/>
                </a:solidFill>
              </a:rPr>
              <a:t>nucleo polposo</a:t>
            </a:r>
            <a:r>
              <a:rPr lang="it-IT" sz="2000" b="1" dirty="0"/>
              <a:t> dei dischi intervertebrali</a:t>
            </a:r>
          </a:p>
          <a:p>
            <a:endParaRPr lang="it-IT" sz="2000" b="1" dirty="0"/>
          </a:p>
          <a:p>
            <a:r>
              <a:rPr lang="it-IT" sz="2000" b="1" dirty="0" smtClean="0"/>
              <a:t>Se in altre zone  rimangono  residui </a:t>
            </a:r>
            <a:r>
              <a:rPr lang="it-IT" sz="2000" b="1" dirty="0"/>
              <a:t>di tessuto </a:t>
            </a:r>
            <a:r>
              <a:rPr lang="it-IT" sz="2000" b="1" dirty="0" smtClean="0"/>
              <a:t>cordale possono formarsi tumori </a:t>
            </a:r>
            <a:r>
              <a:rPr lang="it-IT" sz="2000" b="1" dirty="0"/>
              <a:t>quali i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</a:rPr>
              <a:t>cordomi</a:t>
            </a:r>
            <a:r>
              <a:rPr lang="it-IT" sz="2000" b="1" dirty="0"/>
              <a:t> alla base del cranio e </a:t>
            </a:r>
            <a:r>
              <a:rPr lang="it-IT" sz="2000" b="1" dirty="0" err="1"/>
              <a:t>nasofaringe</a:t>
            </a:r>
            <a:r>
              <a:rPr lang="it-IT" sz="2000" b="1" dirty="0"/>
              <a:t> </a:t>
            </a:r>
            <a:r>
              <a:rPr lang="it-IT" sz="2000" b="1" dirty="0" smtClean="0"/>
              <a:t> o regione sacrale 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Maligni, infiltrano le ossa ,difficili da asportare </a:t>
            </a:r>
          </a:p>
          <a:p>
            <a:r>
              <a:rPr lang="it-IT" sz="2000" b="1" dirty="0" smtClean="0"/>
              <a:t>Sopravvivenza massima 5 anni </a:t>
            </a:r>
          </a:p>
          <a:p>
            <a:r>
              <a:rPr lang="it-IT" sz="2000" b="1" dirty="0" smtClean="0"/>
              <a:t> </a:t>
            </a:r>
            <a:endParaRPr lang="it-IT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5080000" cy="1143000"/>
          </a:xfrm>
        </p:spPr>
        <p:txBody>
          <a:bodyPr>
            <a:normAutofit fontScale="90000"/>
          </a:bodyPr>
          <a:lstStyle/>
          <a:p>
            <a:r>
              <a:rPr lang="it-IT" sz="2400">
                <a:solidFill>
                  <a:schemeClr val="bg1"/>
                </a:solidFill>
              </a:rPr>
              <a:t>Sviluppo arti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Alla fine 4° sett. piccole estroflessioni a forma di pinne della parete ventro laterale.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24 g. arti sup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28 g arti inf 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Nucleo mesenchima derivante da somatopleura del mesoderma laterale 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Strato ectodermico (cresta ectodermica apicale)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Alla 5 sett. cellule dei miotomi invadono gemme degli arti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A 6 sett rotazione anteriori,palme e piante verso il tronco</a:t>
            </a:r>
            <a:br>
              <a:rPr lang="it-IT" sz="2400">
                <a:solidFill>
                  <a:schemeClr val="bg1"/>
                </a:solidFill>
              </a:rPr>
            </a:br>
            <a:r>
              <a:rPr lang="it-IT" sz="2400">
                <a:solidFill>
                  <a:schemeClr val="bg1"/>
                </a:solidFill>
              </a:rPr>
              <a:t>A 7 sett. torsioni di 90° sul loro asse longitudinale ma in direzioni opposte: i gomiti rivolti caudalmente e le ginocchia cranialmente</a:t>
            </a:r>
            <a:br>
              <a:rPr lang="it-IT" sz="2400">
                <a:solidFill>
                  <a:schemeClr val="bg1"/>
                </a:solidFill>
              </a:rPr>
            </a:br>
            <a:endParaRPr lang="it-IT" sz="2400">
              <a:solidFill>
                <a:schemeClr val="bg1"/>
              </a:solidFill>
            </a:endParaRP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"/>
            <a:ext cx="48768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  ROTAZIONI DEGLI ARTI </a:t>
            </a:r>
            <a:endParaRPr lang="it-IT" sz="2000" b="1" dirty="0">
              <a:solidFill>
                <a:srgbClr val="FF0000"/>
              </a:solidFill>
            </a:endParaRPr>
          </a:p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endParaRPr lang="it-IT" sz="2000" b="1" dirty="0"/>
          </a:p>
          <a:p>
            <a:pPr marL="0" indent="0">
              <a:buNone/>
            </a:pPr>
            <a:r>
              <a:rPr lang="it-IT" sz="2000" b="1" dirty="0" smtClean="0"/>
              <a:t>A </a:t>
            </a:r>
            <a:r>
              <a:rPr lang="it-IT" sz="2000" b="1" dirty="0"/>
              <a:t>6 sett. </a:t>
            </a:r>
            <a:endParaRPr lang="it-IT" sz="2000" b="1" dirty="0" smtClean="0"/>
          </a:p>
          <a:p>
            <a:r>
              <a:rPr lang="it-IT" sz="2000" b="1" dirty="0" smtClean="0"/>
              <a:t>Arti </a:t>
            </a:r>
            <a:r>
              <a:rPr lang="it-IT" sz="2000" b="1" dirty="0" err="1" smtClean="0"/>
              <a:t>sup</a:t>
            </a:r>
            <a:r>
              <a:rPr lang="it-IT" sz="2000" b="1" dirty="0" smtClean="0"/>
              <a:t> rotazione di 90° lateralmente gomiti verso il basso </a:t>
            </a:r>
          </a:p>
          <a:p>
            <a:endParaRPr lang="it-IT" sz="2000" b="1" dirty="0" smtClean="0"/>
          </a:p>
          <a:p>
            <a:pPr marL="0" indent="0">
              <a:buNone/>
            </a:pPr>
            <a:r>
              <a:rPr lang="it-IT" sz="2000" b="1" dirty="0" smtClean="0"/>
              <a:t>A </a:t>
            </a:r>
            <a:r>
              <a:rPr lang="it-IT" sz="2000" b="1" dirty="0"/>
              <a:t>7 </a:t>
            </a:r>
            <a:r>
              <a:rPr lang="it-IT" sz="2000" b="1" dirty="0" smtClean="0"/>
              <a:t>sett.</a:t>
            </a:r>
          </a:p>
          <a:p>
            <a:endParaRPr lang="it-IT" sz="2000" b="1" dirty="0"/>
          </a:p>
          <a:p>
            <a:pPr marL="0" indent="0">
              <a:buNone/>
            </a:pPr>
            <a:r>
              <a:rPr lang="it-IT" sz="2000" b="1" dirty="0" smtClean="0"/>
              <a:t> Arti inferiori ruotano di 90° medialmente :     le ginocchia rivolte  </a:t>
            </a:r>
            <a:r>
              <a:rPr lang="it-IT" sz="2000" b="1" dirty="0"/>
              <a:t>cranialmente</a:t>
            </a:r>
          </a:p>
          <a:p>
            <a:endParaRPr lang="it-IT" sz="2800" b="1" dirty="0"/>
          </a:p>
        </p:txBody>
      </p:sp>
      <p:pic>
        <p:nvPicPr>
          <p:cNvPr id="368644" name="Picture 4" descr="img094"/>
          <p:cNvPicPr>
            <a:picLocks noChangeAspect="1" noChangeArrowheads="1"/>
          </p:cNvPicPr>
          <p:nvPr/>
        </p:nvPicPr>
        <p:blipFill>
          <a:blip r:embed="rId2" cstate="print"/>
          <a:srcRect l="2954" t="3334" r="2493" b="6667"/>
          <a:stretch>
            <a:fillRect/>
          </a:stretch>
        </p:blipFill>
        <p:spPr bwMode="auto">
          <a:xfrm>
            <a:off x="5689600" y="228600"/>
            <a:ext cx="6502400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97"/>
          <a:stretch/>
        </p:blipFill>
        <p:spPr>
          <a:xfrm>
            <a:off x="551543" y="384358"/>
            <a:ext cx="10793513" cy="48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75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5"/>
          <a:stretch/>
        </p:blipFill>
        <p:spPr>
          <a:xfrm>
            <a:off x="3903693" y="307251"/>
            <a:ext cx="4180764" cy="655074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95754" y="0"/>
            <a:ext cx="2616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Microfotografie elettroniche a scansione</a:t>
            </a:r>
          </a:p>
          <a:p>
            <a:endParaRPr lang="it-IT" dirty="0" smtClean="0"/>
          </a:p>
          <a:p>
            <a:r>
              <a:rPr lang="it-IT" dirty="0" smtClean="0"/>
              <a:t>Piede ds di embrione umano di circa 48 giorni</a:t>
            </a:r>
          </a:p>
          <a:p>
            <a:endParaRPr lang="it-IT" dirty="0" smtClean="0"/>
          </a:p>
          <a:p>
            <a:r>
              <a:rPr lang="it-IT" dirty="0" smtClean="0"/>
              <a:t>Frecce: abbozzo delle dita</a:t>
            </a:r>
          </a:p>
          <a:p>
            <a:r>
              <a:rPr lang="it-IT" dirty="0" smtClean="0"/>
              <a:t>Asterischi: cuscinetto calcagno ed elevazioni tattili metatarsiche</a:t>
            </a: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800665" y="4867422"/>
            <a:ext cx="19694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Piede di 55 giorni</a:t>
            </a:r>
          </a:p>
          <a:p>
            <a:r>
              <a:rPr lang="it-IT" dirty="0" smtClean="0"/>
              <a:t>Punte delle dita separate  con iniziata regressione digitale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31183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1015" y="984738"/>
            <a:ext cx="116761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Il periodo più critico dello sviluppo degli arti è dal 24° al 36° giorno dopo la fecondazione </a:t>
            </a:r>
          </a:p>
          <a:p>
            <a:endParaRPr lang="it-IT" sz="4000" dirty="0" smtClean="0"/>
          </a:p>
          <a:p>
            <a:r>
              <a:rPr lang="it-IT" sz="4000" dirty="0" smtClean="0"/>
              <a:t>Anomalie più gravi: 2 neonati /1000</a:t>
            </a:r>
          </a:p>
          <a:p>
            <a:endParaRPr lang="it-IT" sz="4000" dirty="0" smtClean="0"/>
          </a:p>
          <a:p>
            <a:r>
              <a:rPr lang="it-IT" sz="4000" dirty="0" err="1" smtClean="0"/>
              <a:t>Talidomide</a:t>
            </a:r>
            <a:endParaRPr lang="it-IT" sz="4000" dirty="0" smtClean="0"/>
          </a:p>
          <a:p>
            <a:endParaRPr lang="it-IT" sz="4000" dirty="0" smtClean="0"/>
          </a:p>
          <a:p>
            <a:r>
              <a:rPr lang="it-IT" sz="4000" dirty="0" smtClean="0"/>
              <a:t>Fattori genetici spesso associati a quadro arterioso aberrante (relazione con patogenesi?) 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28600"/>
            <a:ext cx="11988800" cy="6629400"/>
          </a:xfrm>
          <a:solidFill>
            <a:schemeClr val="accent1">
              <a:lumMod val="50000"/>
            </a:schemeClr>
          </a:solidFill>
        </p:spPr>
        <p:txBody>
          <a:bodyPr>
            <a:normAutofit fontScale="92500" lnSpcReduction="20000"/>
          </a:bodyPr>
          <a:lstStyle/>
          <a:p>
            <a:pPr algn="ctr">
              <a:lnSpc>
                <a:spcPct val="90000"/>
              </a:lnSpc>
              <a:buNone/>
            </a:pPr>
            <a:r>
              <a:rPr lang="it-IT" sz="3600" dirty="0">
                <a:solidFill>
                  <a:schemeClr val="bg1"/>
                </a:solidFill>
              </a:rPr>
              <a:t>Difetti degli arti</a:t>
            </a:r>
          </a:p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Alterazioni a livello della </a:t>
            </a:r>
            <a:r>
              <a:rPr lang="it-IT" sz="2800" dirty="0" smtClean="0">
                <a:solidFill>
                  <a:srgbClr val="FF0000"/>
                </a:solidFill>
              </a:rPr>
              <a:t>PZ (zona progressione</a:t>
            </a:r>
            <a:r>
              <a:rPr lang="it-IT" sz="2800" dirty="0" smtClean="0">
                <a:solidFill>
                  <a:srgbClr val="FFC000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sz="2800" dirty="0" err="1" smtClean="0">
                <a:solidFill>
                  <a:srgbClr val="FF0000"/>
                </a:solidFill>
              </a:rPr>
              <a:t>Talidomide</a:t>
            </a:r>
            <a:r>
              <a:rPr lang="it-IT" sz="2800" dirty="0" smtClean="0">
                <a:solidFill>
                  <a:srgbClr val="FFC000"/>
                </a:solidFill>
              </a:rPr>
              <a:t> </a:t>
            </a:r>
            <a:r>
              <a:rPr lang="it-IT" sz="2800" dirty="0">
                <a:solidFill>
                  <a:schemeClr val="bg1"/>
                </a:solidFill>
              </a:rPr>
              <a:t>inibisce la proliferazione delle cellule della zona di progressione </a:t>
            </a:r>
            <a:r>
              <a:rPr lang="it-IT" sz="2800" dirty="0" smtClean="0">
                <a:solidFill>
                  <a:schemeClr val="bg1"/>
                </a:solidFill>
              </a:rPr>
              <a:t> (</a:t>
            </a:r>
            <a:r>
              <a:rPr lang="it-IT" sz="2800" dirty="0" smtClean="0">
                <a:solidFill>
                  <a:srgbClr val="FFC000"/>
                </a:solidFill>
              </a:rPr>
              <a:t>PZ</a:t>
            </a:r>
            <a:r>
              <a:rPr lang="it-IT" sz="2800" dirty="0" smtClean="0">
                <a:solidFill>
                  <a:schemeClr val="bg1"/>
                </a:solidFill>
              </a:rPr>
              <a:t>) quindi </a:t>
            </a:r>
            <a:r>
              <a:rPr lang="it-IT" sz="2800" dirty="0">
                <a:solidFill>
                  <a:schemeClr val="bg1"/>
                </a:solidFill>
              </a:rPr>
              <a:t>l’accrescimento prossimo-distale </a:t>
            </a:r>
            <a:r>
              <a:rPr lang="it-IT" dirty="0" smtClean="0">
                <a:solidFill>
                  <a:schemeClr val="bg1"/>
                </a:solidFill>
              </a:rPr>
              <a:t>dell’arto  </a:t>
            </a:r>
          </a:p>
          <a:p>
            <a:pPr marL="0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Focomelia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(mancano ossa lunghe) 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Alterazioni </a:t>
            </a:r>
            <a:r>
              <a:rPr lang="it-IT" sz="2800" dirty="0">
                <a:solidFill>
                  <a:schemeClr val="bg1"/>
                </a:solidFill>
              </a:rPr>
              <a:t>a livello della </a:t>
            </a:r>
            <a:r>
              <a:rPr lang="it-IT" sz="2800" b="1" dirty="0">
                <a:solidFill>
                  <a:srgbClr val="FFC000"/>
                </a:solidFill>
              </a:rPr>
              <a:t>ZPA</a:t>
            </a:r>
            <a:r>
              <a:rPr lang="it-IT" sz="2800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8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err="1">
                <a:solidFill>
                  <a:srgbClr val="FFC000"/>
                </a:solidFill>
              </a:rPr>
              <a:t>Brachidattilia</a:t>
            </a:r>
            <a:r>
              <a:rPr lang="it-IT" sz="2800" dirty="0">
                <a:solidFill>
                  <a:srgbClr val="FFC000"/>
                </a:solidFill>
              </a:rPr>
              <a:t> </a:t>
            </a:r>
            <a:r>
              <a:rPr lang="it-IT" sz="2800" dirty="0">
                <a:solidFill>
                  <a:schemeClr val="bg1"/>
                </a:solidFill>
              </a:rPr>
              <a:t>(dita molto corte)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err="1" smtClean="0">
                <a:solidFill>
                  <a:srgbClr val="FFC000"/>
                </a:solidFill>
              </a:rPr>
              <a:t>Polidattilia</a:t>
            </a:r>
            <a:r>
              <a:rPr lang="it-IT" sz="2800" dirty="0" err="1" smtClean="0">
                <a:solidFill>
                  <a:schemeClr val="bg1"/>
                </a:solidFill>
              </a:rPr>
              <a:t>:ereditaria</a:t>
            </a:r>
            <a:r>
              <a:rPr lang="it-IT" sz="2800" dirty="0" smtClean="0">
                <a:solidFill>
                  <a:schemeClr val="bg1"/>
                </a:solidFill>
              </a:rPr>
              <a:t> come carattere dominante</a:t>
            </a:r>
            <a:endParaRPr lang="it-IT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rgbClr val="FFC000"/>
                </a:solidFill>
              </a:rPr>
              <a:t>Sindattilia</a:t>
            </a:r>
            <a:r>
              <a:rPr lang="it-IT" dirty="0">
                <a:solidFill>
                  <a:schemeClr val="bg1"/>
                </a:solidFill>
              </a:rPr>
              <a:t>: dita fuse, più comune anomalia degli </a:t>
            </a:r>
            <a:r>
              <a:rPr lang="it-IT" dirty="0" err="1">
                <a:solidFill>
                  <a:schemeClr val="bg1"/>
                </a:solidFill>
              </a:rPr>
              <a:t>arti:mancata</a:t>
            </a:r>
            <a:r>
              <a:rPr lang="it-IT" dirty="0">
                <a:solidFill>
                  <a:schemeClr val="bg1"/>
                </a:solidFill>
              </a:rPr>
              <a:t> degenerazione della membrana che si trova tra le dita . Ereditaria con carattere dominante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Mano </a:t>
            </a:r>
            <a:r>
              <a:rPr lang="it-IT" sz="2800" dirty="0">
                <a:solidFill>
                  <a:schemeClr val="bg1"/>
                </a:solidFill>
              </a:rPr>
              <a:t>o piede fesso (a forma di chela)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 dirty="0" smtClean="0">
                <a:solidFill>
                  <a:schemeClr val="bg1"/>
                </a:solidFill>
              </a:rPr>
              <a:t>)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8176" y="187110"/>
            <a:ext cx="5774300" cy="64214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45588" y="801858"/>
            <a:ext cx="462827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Vari tipi di </a:t>
            </a:r>
            <a:r>
              <a:rPr lang="it-IT" sz="2800" dirty="0" err="1" smtClean="0"/>
              <a:t>meromelia</a:t>
            </a:r>
            <a:endParaRPr lang="it-IT" sz="2800" dirty="0" smtClean="0"/>
          </a:p>
          <a:p>
            <a:r>
              <a:rPr lang="it-IT" sz="2800" dirty="0" smtClean="0"/>
              <a:t>(assenza parziale degli arti) </a:t>
            </a:r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xmlns="" val="10874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12192000" cy="6858000"/>
          </a:xfrm>
          <a:solidFill>
            <a:srgbClr val="FFFF00"/>
          </a:solidFill>
        </p:spPr>
        <p:txBody>
          <a:bodyPr/>
          <a:lstStyle/>
          <a:p>
            <a:endParaRPr lang="it-IT"/>
          </a:p>
        </p:txBody>
      </p:sp>
      <p:pic>
        <p:nvPicPr>
          <p:cNvPr id="385028" name="Picture 4" descr="img080"/>
          <p:cNvPicPr>
            <a:picLocks noChangeAspect="1" noChangeArrowheads="1"/>
          </p:cNvPicPr>
          <p:nvPr/>
        </p:nvPicPr>
        <p:blipFill>
          <a:blip r:embed="rId2" cstate="print"/>
          <a:srcRect l="369" t="14481" b="12262"/>
          <a:stretch>
            <a:fillRect/>
          </a:stretch>
        </p:blipFill>
        <p:spPr bwMode="auto">
          <a:xfrm>
            <a:off x="1430867" y="0"/>
            <a:ext cx="8966200" cy="68580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0292" y="649720"/>
            <a:ext cx="6862735" cy="54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49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4004" name="Picture 4" descr="img081"/>
          <p:cNvPicPr>
            <a:picLocks noChangeAspect="1" noChangeArrowheads="1"/>
          </p:cNvPicPr>
          <p:nvPr/>
        </p:nvPicPr>
        <p:blipFill>
          <a:blip r:embed="rId2" cstate="print"/>
          <a:srcRect l="5275" t="3734" r="19824" b="50716"/>
          <a:stretch>
            <a:fillRect/>
          </a:stretch>
        </p:blipFill>
        <p:spPr bwMode="auto">
          <a:xfrm>
            <a:off x="0" y="-79375"/>
            <a:ext cx="12192000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09"/>
          <a:stretch/>
        </p:blipFill>
        <p:spPr>
          <a:xfrm>
            <a:off x="5755682" y="384629"/>
            <a:ext cx="5474310" cy="647337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19201" y="498764"/>
            <a:ext cx="441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Assenza di arti: </a:t>
            </a:r>
            <a:r>
              <a:rPr lang="it-IT" sz="2400" dirty="0" err="1" smtClean="0"/>
              <a:t>amelia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Parziale assenza di un arto : </a:t>
            </a:r>
            <a:r>
              <a:rPr lang="it-IT" sz="2400" dirty="0" err="1" smtClean="0"/>
              <a:t>meromelia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Cause: fattori genetici</a:t>
            </a:r>
          </a:p>
          <a:p>
            <a:r>
              <a:rPr lang="it-IT" sz="2400" dirty="0" smtClean="0"/>
              <a:t>Fattori genetici + ambientali (lussazione anca)</a:t>
            </a:r>
          </a:p>
          <a:p>
            <a:endParaRPr lang="it-IT" sz="2400" dirty="0" smtClean="0"/>
          </a:p>
          <a:p>
            <a:r>
              <a:rPr lang="it-IT" sz="2400" dirty="0" smtClean="0"/>
              <a:t>Fattori ambientali (</a:t>
            </a:r>
            <a:r>
              <a:rPr lang="it-IT" sz="2400" dirty="0" err="1" smtClean="0"/>
              <a:t>talidomide</a:t>
            </a:r>
            <a:r>
              <a:rPr lang="it-IT" sz="2400" dirty="0" smtClean="0"/>
              <a:t>)</a:t>
            </a:r>
          </a:p>
          <a:p>
            <a:endParaRPr lang="it-IT" sz="2400" dirty="0" smtClean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160621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1769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   </a:t>
            </a:r>
          </a:p>
          <a:p>
            <a:pPr>
              <a:buNone/>
            </a:pPr>
            <a:endParaRPr lang="it-IT" sz="4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4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   Rottura del disco intervertebrale determina </a:t>
            </a:r>
            <a:r>
              <a:rPr lang="it-IT" sz="4000" dirty="0" err="1" smtClean="0">
                <a:solidFill>
                  <a:srgbClr val="FF0000"/>
                </a:solidFill>
              </a:rPr>
              <a:t>erniazione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smtClean="0">
                <a:solidFill>
                  <a:schemeClr val="bg1"/>
                </a:solidFill>
              </a:rPr>
              <a:t>del nucleo polposo nel canale vertebrale (ernia del disco) con conseguente compressione dei nervi spinali 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84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228600"/>
            <a:ext cx="11988800" cy="66294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800" dirty="0" smtClean="0">
                <a:solidFill>
                  <a:schemeClr val="bg1"/>
                </a:solidFill>
              </a:rPr>
              <a:t>  </a:t>
            </a:r>
          </a:p>
          <a:p>
            <a:pPr>
              <a:lnSpc>
                <a:spcPct val="90000"/>
              </a:lnSpc>
            </a:pPr>
            <a:endParaRPr lang="it-IT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3600" dirty="0" smtClean="0">
                <a:solidFill>
                  <a:schemeClr val="bg1"/>
                </a:solidFill>
              </a:rPr>
              <a:t>Schisi della mano e del piede:assenza di uno o più dita centrali  per mancanza di sviluppo di uno o più raggi digitali : mano o piede diviso in due parti opponibili come le chele di un gambero</a:t>
            </a:r>
          </a:p>
          <a:p>
            <a:pPr>
              <a:lnSpc>
                <a:spcPct val="90000"/>
              </a:lnSpc>
            </a:pPr>
            <a:endParaRPr lang="it-IT" sz="3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36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3600" dirty="0" smtClean="0">
                <a:solidFill>
                  <a:schemeClr val="bg1"/>
                </a:solidFill>
              </a:rPr>
              <a:t>Assenza congenita del radio :fattori genetici</a:t>
            </a:r>
          </a:p>
          <a:p>
            <a:pPr>
              <a:lnSpc>
                <a:spcPct val="90000"/>
              </a:lnSpc>
            </a:pPr>
            <a:endParaRPr lang="it-IT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8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it-IT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69" t="212" r="469" b="11111"/>
          <a:stretch/>
        </p:blipFill>
        <p:spPr>
          <a:xfrm>
            <a:off x="2726910" y="261257"/>
            <a:ext cx="6186638" cy="608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57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080" y="132851"/>
            <a:ext cx="3090416" cy="43460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8100" y="2862395"/>
            <a:ext cx="6125973" cy="37974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2496" y="132851"/>
            <a:ext cx="3126989" cy="302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390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709"/>
          <a:stretch/>
        </p:blipFill>
        <p:spPr>
          <a:xfrm>
            <a:off x="3625843" y="529112"/>
            <a:ext cx="8192832" cy="58492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720436"/>
            <a:ext cx="369916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Piede </a:t>
            </a:r>
            <a:r>
              <a:rPr lang="it-IT" sz="4000" b="1" dirty="0" err="1" smtClean="0"/>
              <a:t>equinovaro</a:t>
            </a:r>
            <a:r>
              <a:rPr lang="it-IT" sz="4000" b="1" dirty="0" smtClean="0"/>
              <a:t> o a clava  </a:t>
            </a:r>
          </a:p>
          <a:p>
            <a:r>
              <a:rPr lang="it-IT" sz="4000" b="1" dirty="0" smtClean="0"/>
              <a:t>Pianta del piede ruotata </a:t>
            </a:r>
            <a:r>
              <a:rPr lang="it-IT" sz="4000" b="1" dirty="0" err="1" smtClean="0"/>
              <a:t>medialmente</a:t>
            </a:r>
            <a:r>
              <a:rPr lang="it-IT" sz="4000" b="1" dirty="0" smtClean="0"/>
              <a:t> </a:t>
            </a:r>
          </a:p>
          <a:p>
            <a:r>
              <a:rPr lang="it-IT" sz="2400" dirty="0" err="1" smtClean="0"/>
              <a:t>Oligoidramnios</a:t>
            </a:r>
            <a:r>
              <a:rPr lang="it-IT" sz="2400" dirty="0" smtClean="0"/>
              <a:t> ?????</a:t>
            </a:r>
            <a:endParaRPr lang="it-IT" sz="2400" dirty="0"/>
          </a:p>
          <a:p>
            <a:endParaRPr lang="it-IT" sz="2400" dirty="0"/>
          </a:p>
          <a:p>
            <a:r>
              <a:rPr lang="it-IT" sz="2400" dirty="0"/>
              <a:t>Influenza meccanica in utero sulle deformazioni congenite da posizione : ancora questione </a:t>
            </a:r>
            <a:r>
              <a:rPr lang="it-IT" sz="2400" dirty="0" smtClean="0"/>
              <a:t>aperta ?????</a:t>
            </a:r>
            <a:endParaRPr lang="it-IT" sz="2400" dirty="0"/>
          </a:p>
          <a:p>
            <a:endParaRPr lang="it-IT" sz="2400" b="1" dirty="0" smtClean="0"/>
          </a:p>
          <a:p>
            <a:r>
              <a:rPr lang="it-IT" sz="2400" b="1" dirty="0" smtClean="0"/>
              <a:t>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xmlns="" val="6671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2463" y="0"/>
            <a:ext cx="11074399" cy="76959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it-IT" sz="4000" dirty="0" smtClean="0"/>
          </a:p>
          <a:p>
            <a:endParaRPr lang="it-IT" sz="4000" dirty="0" smtClean="0"/>
          </a:p>
          <a:p>
            <a:pPr>
              <a:lnSpc>
                <a:spcPct val="90000"/>
              </a:lnSpc>
            </a:pPr>
            <a:r>
              <a:rPr lang="it-IT" sz="4000" dirty="0" smtClean="0"/>
              <a:t>Piede a clava congenito : anomalia comune (1/1000)  che interessa il tallone . Impedisce di sostenere il peso normale ,il ragazzo tende a camminare sui calcagni piuttosto che sulla pianta del piede . Due volte più frequente nei maschi . </a:t>
            </a:r>
          </a:p>
          <a:p>
            <a:pPr>
              <a:lnSpc>
                <a:spcPct val="90000"/>
              </a:lnSpc>
              <a:buNone/>
            </a:pPr>
            <a:r>
              <a:rPr lang="it-IT" sz="4000" dirty="0" smtClean="0"/>
              <a:t>Cause</a:t>
            </a:r>
          </a:p>
          <a:p>
            <a:pPr>
              <a:lnSpc>
                <a:spcPct val="90000"/>
              </a:lnSpc>
            </a:pPr>
            <a:r>
              <a:rPr lang="it-IT" sz="4000" dirty="0" smtClean="0"/>
              <a:t>Posizione anomala?</a:t>
            </a:r>
          </a:p>
          <a:p>
            <a:pPr>
              <a:lnSpc>
                <a:spcPct val="90000"/>
              </a:lnSpc>
            </a:pPr>
            <a:r>
              <a:rPr lang="it-IT" sz="4000" dirty="0" smtClean="0"/>
              <a:t>Limitazione movimenti?</a:t>
            </a:r>
          </a:p>
          <a:p>
            <a:pPr>
              <a:lnSpc>
                <a:spcPct val="90000"/>
              </a:lnSpc>
            </a:pPr>
            <a:r>
              <a:rPr lang="it-IT" sz="4000" dirty="0" smtClean="0"/>
              <a:t>Predisposizione </a:t>
            </a:r>
            <a:r>
              <a:rPr lang="it-IT" sz="4000" dirty="0" err="1" smtClean="0"/>
              <a:t>genetica+fattori</a:t>
            </a:r>
            <a:r>
              <a:rPr lang="it-IT" sz="4000" dirty="0" smtClean="0"/>
              <a:t> ambientali( modello di </a:t>
            </a:r>
            <a:r>
              <a:rPr lang="it-IT" sz="4000" dirty="0" err="1" smtClean="0"/>
              <a:t>multifattorietà</a:t>
            </a:r>
            <a:r>
              <a:rPr lang="it-IT" sz="4000" dirty="0" smtClean="0"/>
              <a:t> ereditaria) </a:t>
            </a:r>
          </a:p>
          <a:p>
            <a:pPr algn="ctr"/>
            <a:r>
              <a:rPr lang="it-IT" sz="4000" dirty="0" smtClean="0"/>
              <a:t>. </a:t>
            </a:r>
            <a:endParaRPr lang="it-IT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0"/>
            <a:ext cx="10972800" cy="6858000"/>
          </a:xfrm>
          <a:solidFill>
            <a:srgbClr val="FFFF00"/>
          </a:solidFill>
        </p:spPr>
        <p:txBody>
          <a:bodyPr/>
          <a:lstStyle/>
          <a:p>
            <a:endParaRPr lang="it-IT"/>
          </a:p>
        </p:txBody>
      </p:sp>
      <p:pic>
        <p:nvPicPr>
          <p:cNvPr id="381956" name="Picture 4" descr="img074"/>
          <p:cNvPicPr>
            <a:picLocks noChangeAspect="1" noChangeArrowheads="1"/>
          </p:cNvPicPr>
          <p:nvPr/>
        </p:nvPicPr>
        <p:blipFill>
          <a:blip r:embed="rId2" cstate="print"/>
          <a:srcRect l="8171" t="9621" r="58128" b="40056"/>
          <a:stretch>
            <a:fillRect/>
          </a:stretch>
        </p:blipFill>
        <p:spPr bwMode="auto">
          <a:xfrm>
            <a:off x="3361267" y="0"/>
            <a:ext cx="4868333" cy="68580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323557"/>
            <a:ext cx="10515600" cy="596594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endParaRPr lang="it-IT" dirty="0" smtClean="0">
              <a:solidFill>
                <a:srgbClr val="FFC000"/>
              </a:solidFill>
            </a:endParaRPr>
          </a:p>
          <a:p>
            <a:endParaRPr lang="it-IT" dirty="0">
              <a:solidFill>
                <a:srgbClr val="FFC000"/>
              </a:solidFill>
            </a:endParaRPr>
          </a:p>
          <a:p>
            <a:endParaRPr lang="it-IT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C000"/>
                </a:solidFill>
              </a:rPr>
              <a:t>ACONDROPLASIA</a:t>
            </a:r>
            <a:r>
              <a:rPr lang="it-IT" dirty="0" smtClean="0">
                <a:solidFill>
                  <a:schemeClr val="bg1"/>
                </a:solidFill>
              </a:rPr>
              <a:t>: malattia autosomica dominante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causa più comune di nanismo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Aumenta con l’aumentare dell’età del padre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Disturbo dell’ossificazione condrale a livello del disco cartilagineo epifisario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 Arti corti e storti</a:t>
            </a: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1422965" cy="68634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Lassità generale delle articolazioni (trasmissione dominante ereditaria) </a:t>
            </a:r>
          </a:p>
          <a:p>
            <a:pPr algn="ctr"/>
            <a:r>
              <a:rPr lang="it-IT" sz="4400" b="1" dirty="0" smtClean="0">
                <a:solidFill>
                  <a:srgbClr val="FFC000"/>
                </a:solidFill>
              </a:rPr>
              <a:t>Lussazione congenita dell’anca</a:t>
            </a:r>
            <a:r>
              <a:rPr lang="it-IT" sz="4400" dirty="0" smtClean="0">
                <a:solidFill>
                  <a:schemeClr val="bg1"/>
                </a:solidFill>
              </a:rPr>
              <a:t>:inadeguato sviluppo della’acetabolo e della  testa e del femore </a:t>
            </a: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Anomalia delle ossa già presenti nel feto</a:t>
            </a:r>
          </a:p>
          <a:p>
            <a:pPr algn="ctr"/>
            <a:endParaRPr lang="it-IT" sz="4400" dirty="0" smtClean="0">
              <a:solidFill>
                <a:schemeClr val="bg1"/>
              </a:solidFill>
            </a:endParaRP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La postura podalica in utero può interferire con normale sviluppo dell’articolazione dell’anca</a:t>
            </a:r>
          </a:p>
          <a:p>
            <a:pPr algn="ctr"/>
            <a:r>
              <a:rPr lang="it-IT" sz="4400" dirty="0" smtClean="0">
                <a:solidFill>
                  <a:schemeClr val="bg1"/>
                </a:solidFill>
              </a:rPr>
              <a:t>Spesso associata a lassità della capsula articolare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520505"/>
            <a:ext cx="10515600" cy="565645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endParaRPr lang="it-IT" sz="4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4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it-IT" sz="4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sz="4000" dirty="0" smtClean="0">
                <a:solidFill>
                  <a:schemeClr val="bg1"/>
                </a:solidFill>
              </a:rPr>
              <a:t>Un ambiente intrauterino anomalo che limita i movimenti embrionali e fetali può interferire  non solo con lo sviluppo degli arti ma  dare origine ad articolazioni fisse  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169"/>
          <a:stretch/>
        </p:blipFill>
        <p:spPr>
          <a:xfrm>
            <a:off x="6683653" y="336633"/>
            <a:ext cx="3721769" cy="652136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65019" y="429491"/>
            <a:ext cx="279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98764" y="955964"/>
            <a:ext cx="6169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Neonato con ipoplasia muscoli  e contratture articolari multiple</a:t>
            </a:r>
          </a:p>
          <a:p>
            <a:endParaRPr lang="it-IT" sz="4000" dirty="0" smtClean="0"/>
          </a:p>
          <a:p>
            <a:r>
              <a:rPr lang="it-IT" sz="4000" dirty="0" err="1" smtClean="0"/>
              <a:t>Artrogriposi</a:t>
            </a:r>
            <a:r>
              <a:rPr lang="it-IT" sz="4000" dirty="0" smtClean="0"/>
              <a:t> 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xmlns="" val="5666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3282</Words>
  <Application>Microsoft Office PowerPoint</Application>
  <PresentationFormat>Personalizzato</PresentationFormat>
  <Paragraphs>480</Paragraphs>
  <Slides>111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111</vt:i4>
      </vt:variant>
    </vt:vector>
  </HeadingPairs>
  <TitlesOfParts>
    <vt:vector size="114" baseType="lpstr">
      <vt:lpstr>Tema di Office</vt:lpstr>
      <vt:lpstr>Diapositiva</vt:lpstr>
      <vt:lpstr>CorelDRAW</vt:lpstr>
      <vt:lpstr>Diapositiva 1</vt:lpstr>
      <vt:lpstr>somiti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MECCANISMI MOLECOLARI 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MIDOLLO SPINALE E CANALE RACHIDEO</vt:lpstr>
      <vt:lpstr>Diapositiva 25</vt:lpstr>
      <vt:lpstr>Diapositiva 26</vt:lpstr>
      <vt:lpstr>Fine3°-inizio 4°settimana:neurulazione  (induzione da notocorda)</vt:lpstr>
      <vt:lpstr>Diapositiva 28</vt:lpstr>
      <vt:lpstr>Diapositiva 29</vt:lpstr>
      <vt:lpstr>vista dorsale</vt:lpstr>
      <vt:lpstr>vista dorsale</vt:lpstr>
      <vt:lpstr>I                 MECCANISMI MOLECOLARI    INDUZIONE DEL SISTEMA NERVOSO :le varie fasi della neurulazione sono indotte dalla corda dorsale (molecole segnale  FGF E TGF BETA)  il canale neurale a sua volta indurrà la formazione dell’arco posteriore delle vertebre (molecola SHH)   meccanismo complesso che spiega le molteplici anomalie    neuroporo anteriore si chiude a 26 giorni  neuroporo posteriore a 28  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DIFETTO CHIUSURA TUBO NEURALE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RIASSUMENDO: DIFETTI CHIUSURA TUBO NEURALE e nella  fusione archi vertebrali 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Nell’Uomo ,il sistema metamerico persiste a livello delle vie sensitive In una zona cutanea ,il dermatomo ,corrisponde in modo preciso alla radice sensitiva che l’innerva   Applicazioni cliniche:  Nell’herpes zooster : la lesione cutanea permette di reperire il livello in cui il ganglio è leso   Nelle compressioni midollari da tumori ,il punto di compressione è reperibile,in quanto la sensibilità scompare in tutti i dermatomi sottostanti   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Sindrome mano piede genitale           SINDROME  HOLT -ORAM  Difetti dell’arto superiore e difetti cardiaci</vt:lpstr>
      <vt:lpstr>Diapositiva 75</vt:lpstr>
      <vt:lpstr>Diapositiva 76</vt:lpstr>
      <vt:lpstr>Diapositiva 77</vt:lpstr>
      <vt:lpstr>Diapositiva 78</vt:lpstr>
      <vt:lpstr>Diapositiva 79</vt:lpstr>
      <vt:lpstr>Sviluppo arti Alla fine 4° sett. piccole estroflessioni a forma di pinne della parete ventro laterale. 24 g. arti sup 28 g arti inf  Nucleo mesenchima derivante da somatopleura del mesoderma laterale  Strato ectodermico (cresta ectodermica apicale) Alla 5 sett. cellule dei miotomi invadono gemme degli arti A 6 sett rotazione anteriori,palme e piante verso il tronco A 7 sett. torsioni di 90° sul loro asse longitudinale ma in direzioni opposte: i gomiti rivolti caudalmente e le ginocchia cranialmente 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come si forma la tipica struttura a lamelle concentriche dell’osteone?</vt:lpstr>
      <vt:lpstr>OSTEONE e lamelle interstiziali</vt:lpstr>
      <vt:lpstr>nascita di un osteone</vt:lpstr>
      <vt:lpstr>Diapositiva 109</vt:lpstr>
      <vt:lpstr>Diapositiva 110</vt:lpstr>
      <vt:lpstr>Diapositiva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 Falabella</dc:creator>
  <cp:lastModifiedBy>Diego</cp:lastModifiedBy>
  <cp:revision>341</cp:revision>
  <dcterms:created xsi:type="dcterms:W3CDTF">2015-10-16T12:08:38Z</dcterms:created>
  <dcterms:modified xsi:type="dcterms:W3CDTF">2019-05-20T06:21:14Z</dcterms:modified>
</cp:coreProperties>
</file>